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1"/>
    <p:sldMasterId id="2147483891" r:id="rId2"/>
    <p:sldMasterId id="2147483893" r:id="rId3"/>
  </p:sldMasterIdLst>
  <p:notesMasterIdLst>
    <p:notesMasterId r:id="rId18"/>
  </p:notesMasterIdLst>
  <p:sldIdLst>
    <p:sldId id="258" r:id="rId4"/>
    <p:sldId id="271" r:id="rId5"/>
    <p:sldId id="272" r:id="rId6"/>
    <p:sldId id="260" r:id="rId7"/>
    <p:sldId id="284" r:id="rId8"/>
    <p:sldId id="285" r:id="rId9"/>
    <p:sldId id="278" r:id="rId10"/>
    <p:sldId id="279" r:id="rId11"/>
    <p:sldId id="280" r:id="rId12"/>
    <p:sldId id="277" r:id="rId13"/>
    <p:sldId id="276" r:id="rId14"/>
    <p:sldId id="281" r:id="rId15"/>
    <p:sldId id="282" r:id="rId16"/>
    <p:sldId id="283" r:id="rId1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CC"/>
    <a:srgbClr val="FFDB98"/>
    <a:srgbClr val="185880"/>
    <a:srgbClr val="9F154A"/>
    <a:srgbClr val="E7E0A1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97853" autoAdjust="0"/>
  </p:normalViewPr>
  <p:slideViewPr>
    <p:cSldViewPr>
      <p:cViewPr varScale="1">
        <p:scale>
          <a:sx n="112" d="100"/>
          <a:sy n="112" d="100"/>
        </p:scale>
        <p:origin x="31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A7BD8-835C-4BFF-BFAF-A8B9E36E93E1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A8441-702E-4B91-AA72-F6F579167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2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A8441-702E-4B91-AA72-F6F5791676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A8441-702E-4B91-AA72-F6F5791676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2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A8441-702E-4B91-AA72-F6F5791676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92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A8441-702E-4B91-AA72-F6F5791676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21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A8441-702E-4B91-AA72-F6F5791676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8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A8441-702E-4B91-AA72-F6F5791676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43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A8441-702E-4B91-AA72-F6F5791676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3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A8441-702E-4B91-AA72-F6F5791676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6958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778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238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552321" y="1402769"/>
            <a:ext cx="315513" cy="0"/>
          </a:xfrm>
          <a:prstGeom prst="line">
            <a:avLst/>
          </a:prstGeom>
          <a:ln w="92075" cap="rnd" cmpd="sng">
            <a:solidFill>
              <a:srgbClr val="DC0B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pour une image  6"/>
          <p:cNvSpPr>
            <a:spLocks noGrp="1"/>
          </p:cNvSpPr>
          <p:nvPr>
            <p:ph type="pic" sz="quarter" idx="29" hasCustomPrompt="1"/>
          </p:nvPr>
        </p:nvSpPr>
        <p:spPr>
          <a:xfrm>
            <a:off x="3639697" y="1090465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47" name="Espace réservé pour une image  6"/>
          <p:cNvSpPr>
            <a:spLocks noGrp="1"/>
          </p:cNvSpPr>
          <p:nvPr>
            <p:ph type="pic" sz="quarter" idx="30" hasCustomPrompt="1"/>
          </p:nvPr>
        </p:nvSpPr>
        <p:spPr>
          <a:xfrm>
            <a:off x="5601848" y="1090465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49" name="Espace réservé pour une image  6"/>
          <p:cNvSpPr>
            <a:spLocks noGrp="1"/>
          </p:cNvSpPr>
          <p:nvPr>
            <p:ph type="pic" sz="quarter" idx="31" hasCustomPrompt="1"/>
          </p:nvPr>
        </p:nvSpPr>
        <p:spPr>
          <a:xfrm>
            <a:off x="7563997" y="1090465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3" name="Espace réservé pour une image  6"/>
          <p:cNvSpPr>
            <a:spLocks noGrp="1"/>
          </p:cNvSpPr>
          <p:nvPr>
            <p:ph type="pic" sz="quarter" idx="32" hasCustomPrompt="1"/>
          </p:nvPr>
        </p:nvSpPr>
        <p:spPr>
          <a:xfrm>
            <a:off x="2655697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4" name="Espace réservé pour une image  6"/>
          <p:cNvSpPr>
            <a:spLocks noGrp="1"/>
          </p:cNvSpPr>
          <p:nvPr>
            <p:ph type="pic" sz="quarter" idx="33" hasCustomPrompt="1"/>
          </p:nvPr>
        </p:nvSpPr>
        <p:spPr>
          <a:xfrm>
            <a:off x="4617848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5" name="Espace réservé pour une image  6"/>
          <p:cNvSpPr>
            <a:spLocks noGrp="1"/>
          </p:cNvSpPr>
          <p:nvPr>
            <p:ph type="pic" sz="quarter" idx="34" hasCustomPrompt="1"/>
          </p:nvPr>
        </p:nvSpPr>
        <p:spPr>
          <a:xfrm>
            <a:off x="6579997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7" name="Espace réservé pour une image  6"/>
          <p:cNvSpPr>
            <a:spLocks noGrp="1"/>
          </p:cNvSpPr>
          <p:nvPr>
            <p:ph type="pic" sz="quarter" idx="35" hasCustomPrompt="1"/>
          </p:nvPr>
        </p:nvSpPr>
        <p:spPr>
          <a:xfrm>
            <a:off x="8547997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2" name="Espace réservé pour une image  6"/>
          <p:cNvSpPr>
            <a:spLocks noGrp="1"/>
          </p:cNvSpPr>
          <p:nvPr>
            <p:ph type="pic" sz="quarter" idx="36" hasCustomPrompt="1"/>
          </p:nvPr>
        </p:nvSpPr>
        <p:spPr>
          <a:xfrm>
            <a:off x="2655697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3" name="Espace réservé pour une image  6"/>
          <p:cNvSpPr>
            <a:spLocks noGrp="1"/>
          </p:cNvSpPr>
          <p:nvPr>
            <p:ph type="pic" sz="quarter" idx="37" hasCustomPrompt="1"/>
          </p:nvPr>
        </p:nvSpPr>
        <p:spPr>
          <a:xfrm>
            <a:off x="4617848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4" name="Espace réservé pour une image  6"/>
          <p:cNvSpPr>
            <a:spLocks noGrp="1"/>
          </p:cNvSpPr>
          <p:nvPr>
            <p:ph type="pic" sz="quarter" idx="38" hasCustomPrompt="1"/>
          </p:nvPr>
        </p:nvSpPr>
        <p:spPr>
          <a:xfrm>
            <a:off x="6579997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5" name="Espace réservé pour une image  6"/>
          <p:cNvSpPr>
            <a:spLocks noGrp="1"/>
          </p:cNvSpPr>
          <p:nvPr>
            <p:ph type="pic" sz="quarter" idx="39" hasCustomPrompt="1"/>
          </p:nvPr>
        </p:nvSpPr>
        <p:spPr>
          <a:xfrm>
            <a:off x="8547997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sz="quarter" idx="40" hasCustomPrompt="1"/>
          </p:nvPr>
        </p:nvSpPr>
        <p:spPr>
          <a:xfrm>
            <a:off x="3069321" y="2078527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41" hasCustomPrompt="1"/>
          </p:nvPr>
        </p:nvSpPr>
        <p:spPr>
          <a:xfrm>
            <a:off x="3069321" y="2309422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sz="quarter" idx="42" hasCustomPrompt="1"/>
          </p:nvPr>
        </p:nvSpPr>
        <p:spPr>
          <a:xfrm>
            <a:off x="5025159" y="2078527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0" name="Espace réservé du texte 2"/>
          <p:cNvSpPr>
            <a:spLocks noGrp="1"/>
          </p:cNvSpPr>
          <p:nvPr>
            <p:ph type="body" sz="quarter" idx="43" hasCustomPrompt="1"/>
          </p:nvPr>
        </p:nvSpPr>
        <p:spPr>
          <a:xfrm>
            <a:off x="5025159" y="2309422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1" name="Espace réservé du texte 2"/>
          <p:cNvSpPr>
            <a:spLocks noGrp="1"/>
          </p:cNvSpPr>
          <p:nvPr>
            <p:ph type="body" sz="quarter" idx="44" hasCustomPrompt="1"/>
          </p:nvPr>
        </p:nvSpPr>
        <p:spPr>
          <a:xfrm>
            <a:off x="2114763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45" hasCustomPrompt="1"/>
          </p:nvPr>
        </p:nvSpPr>
        <p:spPr>
          <a:xfrm>
            <a:off x="2114763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46" hasCustomPrompt="1"/>
          </p:nvPr>
        </p:nvSpPr>
        <p:spPr>
          <a:xfrm>
            <a:off x="4104159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4" name="Espace réservé du texte 2"/>
          <p:cNvSpPr>
            <a:spLocks noGrp="1"/>
          </p:cNvSpPr>
          <p:nvPr>
            <p:ph type="body" sz="quarter" idx="47" hasCustomPrompt="1"/>
          </p:nvPr>
        </p:nvSpPr>
        <p:spPr>
          <a:xfrm>
            <a:off x="4104159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5" name="Espace réservé du texte 2"/>
          <p:cNvSpPr>
            <a:spLocks noGrp="1"/>
          </p:cNvSpPr>
          <p:nvPr>
            <p:ph type="body" sz="quarter" idx="48" hasCustomPrompt="1"/>
          </p:nvPr>
        </p:nvSpPr>
        <p:spPr>
          <a:xfrm>
            <a:off x="6059998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6" name="Espace réservé du texte 2"/>
          <p:cNvSpPr>
            <a:spLocks noGrp="1"/>
          </p:cNvSpPr>
          <p:nvPr>
            <p:ph type="body" sz="quarter" idx="49" hasCustomPrompt="1"/>
          </p:nvPr>
        </p:nvSpPr>
        <p:spPr>
          <a:xfrm>
            <a:off x="6059998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7" name="Espace réservé du texte 2"/>
          <p:cNvSpPr>
            <a:spLocks noGrp="1"/>
          </p:cNvSpPr>
          <p:nvPr>
            <p:ph type="body" sz="quarter" idx="50" hasCustomPrompt="1"/>
          </p:nvPr>
        </p:nvSpPr>
        <p:spPr>
          <a:xfrm>
            <a:off x="8002711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8" name="Espace réservé du texte 2"/>
          <p:cNvSpPr>
            <a:spLocks noGrp="1"/>
          </p:cNvSpPr>
          <p:nvPr>
            <p:ph type="body" sz="quarter" idx="51" hasCustomPrompt="1"/>
          </p:nvPr>
        </p:nvSpPr>
        <p:spPr>
          <a:xfrm>
            <a:off x="8002711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9" name="Espace réservé du texte 2"/>
          <p:cNvSpPr>
            <a:spLocks noGrp="1"/>
          </p:cNvSpPr>
          <p:nvPr>
            <p:ph type="body" sz="quarter" idx="52" hasCustomPrompt="1"/>
          </p:nvPr>
        </p:nvSpPr>
        <p:spPr>
          <a:xfrm>
            <a:off x="2114763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0" name="Espace réservé du texte 2"/>
          <p:cNvSpPr>
            <a:spLocks noGrp="1"/>
          </p:cNvSpPr>
          <p:nvPr>
            <p:ph type="body" sz="quarter" idx="53" hasCustomPrompt="1"/>
          </p:nvPr>
        </p:nvSpPr>
        <p:spPr>
          <a:xfrm>
            <a:off x="2114763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1" name="Espace réservé du texte 2"/>
          <p:cNvSpPr>
            <a:spLocks noGrp="1"/>
          </p:cNvSpPr>
          <p:nvPr>
            <p:ph type="body" sz="quarter" idx="54" hasCustomPrompt="1"/>
          </p:nvPr>
        </p:nvSpPr>
        <p:spPr>
          <a:xfrm>
            <a:off x="4104159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2" name="Espace réservé du texte 2"/>
          <p:cNvSpPr>
            <a:spLocks noGrp="1"/>
          </p:cNvSpPr>
          <p:nvPr>
            <p:ph type="body" sz="quarter" idx="55" hasCustomPrompt="1"/>
          </p:nvPr>
        </p:nvSpPr>
        <p:spPr>
          <a:xfrm>
            <a:off x="4104159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3" name="Espace réservé du texte 2"/>
          <p:cNvSpPr>
            <a:spLocks noGrp="1"/>
          </p:cNvSpPr>
          <p:nvPr>
            <p:ph type="body" sz="quarter" idx="56" hasCustomPrompt="1"/>
          </p:nvPr>
        </p:nvSpPr>
        <p:spPr>
          <a:xfrm>
            <a:off x="6059998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4" name="Espace réservé du texte 2"/>
          <p:cNvSpPr>
            <a:spLocks noGrp="1"/>
          </p:cNvSpPr>
          <p:nvPr>
            <p:ph type="body" sz="quarter" idx="57" hasCustomPrompt="1"/>
          </p:nvPr>
        </p:nvSpPr>
        <p:spPr>
          <a:xfrm>
            <a:off x="6059998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5" name="Espace réservé du texte 2"/>
          <p:cNvSpPr>
            <a:spLocks noGrp="1"/>
          </p:cNvSpPr>
          <p:nvPr>
            <p:ph type="body" sz="quarter" idx="58" hasCustomPrompt="1"/>
          </p:nvPr>
        </p:nvSpPr>
        <p:spPr>
          <a:xfrm>
            <a:off x="8002711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6" name="Espace réservé du texte 2"/>
          <p:cNvSpPr>
            <a:spLocks noGrp="1"/>
          </p:cNvSpPr>
          <p:nvPr>
            <p:ph type="body" sz="quarter" idx="59" hasCustomPrompt="1"/>
          </p:nvPr>
        </p:nvSpPr>
        <p:spPr>
          <a:xfrm>
            <a:off x="8002711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7" name="Espace réservé du texte 2"/>
          <p:cNvSpPr>
            <a:spLocks noGrp="1"/>
          </p:cNvSpPr>
          <p:nvPr>
            <p:ph type="body" sz="quarter" idx="60" hasCustomPrompt="1"/>
          </p:nvPr>
        </p:nvSpPr>
        <p:spPr>
          <a:xfrm>
            <a:off x="7020376" y="2078527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8" name="Espace réservé du texte 2"/>
          <p:cNvSpPr>
            <a:spLocks noGrp="1"/>
          </p:cNvSpPr>
          <p:nvPr>
            <p:ph type="body" sz="quarter" idx="61" hasCustomPrompt="1"/>
          </p:nvPr>
        </p:nvSpPr>
        <p:spPr>
          <a:xfrm>
            <a:off x="7020376" y="2309422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9" name="Titre 4"/>
          <p:cNvSpPr>
            <a:spLocks noGrp="1"/>
          </p:cNvSpPr>
          <p:nvPr>
            <p:ph type="title"/>
          </p:nvPr>
        </p:nvSpPr>
        <p:spPr>
          <a:xfrm>
            <a:off x="373812" y="211667"/>
            <a:ext cx="11352521" cy="1143000"/>
          </a:xfrm>
          <a:prstGeom prst="rect">
            <a:avLst/>
          </a:prstGeom>
        </p:spPr>
        <p:txBody>
          <a:bodyPr vert="horz"/>
          <a:lstStyle>
            <a:lvl1pPr marL="0" marR="0" indent="0" algn="l" defTabSz="12191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1" i="0" baseline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06821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552321" y="1402769"/>
            <a:ext cx="315513" cy="0"/>
          </a:xfrm>
          <a:prstGeom prst="line">
            <a:avLst/>
          </a:prstGeom>
          <a:ln w="92075" cap="rnd" cmpd="sng">
            <a:solidFill>
              <a:srgbClr val="DC0B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>
          <a:xfrm>
            <a:off x="373811" y="1896533"/>
            <a:ext cx="3757923" cy="2438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67" b="0" i="0">
                <a:solidFill>
                  <a:srgbClr val="000000"/>
                </a:solidFill>
                <a:latin typeface="Calibri Light"/>
                <a:cs typeface="Calibri Light"/>
              </a:defRPr>
            </a:lvl1pPr>
            <a:lvl2pPr marL="609585" indent="0">
              <a:buNone/>
              <a:defRPr sz="1867" b="0" i="0">
                <a:latin typeface="Calibri Light"/>
                <a:cs typeface="Calibri Light"/>
              </a:defRPr>
            </a:lvl2pPr>
            <a:lvl3pPr marL="1219170" indent="0">
              <a:buNone/>
              <a:defRPr sz="1867" b="0" i="0">
                <a:latin typeface="Calibri Light"/>
                <a:cs typeface="Calibri Light"/>
              </a:defRPr>
            </a:lvl3pPr>
            <a:lvl4pPr marL="1828754" indent="0">
              <a:buNone/>
              <a:defRPr sz="1867" b="0" i="0">
                <a:latin typeface="Calibri Light"/>
                <a:cs typeface="Calibri Light"/>
              </a:defRPr>
            </a:lvl4pPr>
            <a:lvl5pPr marL="2438339" indent="0">
              <a:buNone/>
              <a:defRPr sz="1867" b="0" i="0">
                <a:latin typeface="Calibri Light"/>
                <a:cs typeface="Calibri Light"/>
              </a:defRPr>
            </a:lvl5pPr>
          </a:lstStyle>
          <a:p>
            <a:pPr lvl="0"/>
            <a:endParaRPr lang="en-US" noProof="0" dirty="0" smtClean="0"/>
          </a:p>
        </p:txBody>
      </p:sp>
      <p:sp>
        <p:nvSpPr>
          <p:cNvPr id="8" name="Titre 4"/>
          <p:cNvSpPr>
            <a:spLocks noGrp="1"/>
          </p:cNvSpPr>
          <p:nvPr>
            <p:ph type="title"/>
          </p:nvPr>
        </p:nvSpPr>
        <p:spPr>
          <a:xfrm>
            <a:off x="373812" y="211667"/>
            <a:ext cx="11352521" cy="1143000"/>
          </a:xfrm>
          <a:prstGeom prst="rect">
            <a:avLst/>
          </a:prstGeom>
        </p:spPr>
        <p:txBody>
          <a:bodyPr vert="horz"/>
          <a:lstStyle>
            <a:lvl1pPr marL="0" marR="0" indent="0" algn="l" defTabSz="12191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1" i="0" baseline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221612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552321" y="1402769"/>
            <a:ext cx="315513" cy="0"/>
          </a:xfrm>
          <a:prstGeom prst="line">
            <a:avLst/>
          </a:prstGeom>
          <a:ln w="92075" cap="rnd" cmpd="sng">
            <a:solidFill>
              <a:srgbClr val="DC0B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pour une image  6"/>
          <p:cNvSpPr>
            <a:spLocks noGrp="1"/>
          </p:cNvSpPr>
          <p:nvPr>
            <p:ph type="pic" sz="quarter" idx="29" hasCustomPrompt="1"/>
          </p:nvPr>
        </p:nvSpPr>
        <p:spPr>
          <a:xfrm>
            <a:off x="3639697" y="1090465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47" name="Espace réservé pour une image  6"/>
          <p:cNvSpPr>
            <a:spLocks noGrp="1"/>
          </p:cNvSpPr>
          <p:nvPr>
            <p:ph type="pic" sz="quarter" idx="30" hasCustomPrompt="1"/>
          </p:nvPr>
        </p:nvSpPr>
        <p:spPr>
          <a:xfrm>
            <a:off x="5601848" y="1090465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49" name="Espace réservé pour une image  6"/>
          <p:cNvSpPr>
            <a:spLocks noGrp="1"/>
          </p:cNvSpPr>
          <p:nvPr>
            <p:ph type="pic" sz="quarter" idx="31" hasCustomPrompt="1"/>
          </p:nvPr>
        </p:nvSpPr>
        <p:spPr>
          <a:xfrm>
            <a:off x="7563997" y="1090465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3" name="Espace réservé pour une image  6"/>
          <p:cNvSpPr>
            <a:spLocks noGrp="1"/>
          </p:cNvSpPr>
          <p:nvPr>
            <p:ph type="pic" sz="quarter" idx="32" hasCustomPrompt="1"/>
          </p:nvPr>
        </p:nvSpPr>
        <p:spPr>
          <a:xfrm>
            <a:off x="2655697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4" name="Espace réservé pour une image  6"/>
          <p:cNvSpPr>
            <a:spLocks noGrp="1"/>
          </p:cNvSpPr>
          <p:nvPr>
            <p:ph type="pic" sz="quarter" idx="33" hasCustomPrompt="1"/>
          </p:nvPr>
        </p:nvSpPr>
        <p:spPr>
          <a:xfrm>
            <a:off x="4617848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5" name="Espace réservé pour une image  6"/>
          <p:cNvSpPr>
            <a:spLocks noGrp="1"/>
          </p:cNvSpPr>
          <p:nvPr>
            <p:ph type="pic" sz="quarter" idx="34" hasCustomPrompt="1"/>
          </p:nvPr>
        </p:nvSpPr>
        <p:spPr>
          <a:xfrm>
            <a:off x="6579997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7" name="Espace réservé pour une image  6"/>
          <p:cNvSpPr>
            <a:spLocks noGrp="1"/>
          </p:cNvSpPr>
          <p:nvPr>
            <p:ph type="pic" sz="quarter" idx="35" hasCustomPrompt="1"/>
          </p:nvPr>
        </p:nvSpPr>
        <p:spPr>
          <a:xfrm>
            <a:off x="8547997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2" name="Espace réservé pour une image  6"/>
          <p:cNvSpPr>
            <a:spLocks noGrp="1"/>
          </p:cNvSpPr>
          <p:nvPr>
            <p:ph type="pic" sz="quarter" idx="36" hasCustomPrompt="1"/>
          </p:nvPr>
        </p:nvSpPr>
        <p:spPr>
          <a:xfrm>
            <a:off x="2655697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3" name="Espace réservé pour une image  6"/>
          <p:cNvSpPr>
            <a:spLocks noGrp="1"/>
          </p:cNvSpPr>
          <p:nvPr>
            <p:ph type="pic" sz="quarter" idx="37" hasCustomPrompt="1"/>
          </p:nvPr>
        </p:nvSpPr>
        <p:spPr>
          <a:xfrm>
            <a:off x="4617848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4" name="Espace réservé pour une image  6"/>
          <p:cNvSpPr>
            <a:spLocks noGrp="1"/>
          </p:cNvSpPr>
          <p:nvPr>
            <p:ph type="pic" sz="quarter" idx="38" hasCustomPrompt="1"/>
          </p:nvPr>
        </p:nvSpPr>
        <p:spPr>
          <a:xfrm>
            <a:off x="6579997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5" name="Espace réservé pour une image  6"/>
          <p:cNvSpPr>
            <a:spLocks noGrp="1"/>
          </p:cNvSpPr>
          <p:nvPr>
            <p:ph type="pic" sz="quarter" idx="39" hasCustomPrompt="1"/>
          </p:nvPr>
        </p:nvSpPr>
        <p:spPr>
          <a:xfrm>
            <a:off x="8547997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sz="quarter" idx="40" hasCustomPrompt="1"/>
          </p:nvPr>
        </p:nvSpPr>
        <p:spPr>
          <a:xfrm>
            <a:off x="3069321" y="2078527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41" hasCustomPrompt="1"/>
          </p:nvPr>
        </p:nvSpPr>
        <p:spPr>
          <a:xfrm>
            <a:off x="3069321" y="2309422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sz="quarter" idx="42" hasCustomPrompt="1"/>
          </p:nvPr>
        </p:nvSpPr>
        <p:spPr>
          <a:xfrm>
            <a:off x="5025159" y="2078527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0" name="Espace réservé du texte 2"/>
          <p:cNvSpPr>
            <a:spLocks noGrp="1"/>
          </p:cNvSpPr>
          <p:nvPr>
            <p:ph type="body" sz="quarter" idx="43" hasCustomPrompt="1"/>
          </p:nvPr>
        </p:nvSpPr>
        <p:spPr>
          <a:xfrm>
            <a:off x="5025159" y="2309422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1" name="Espace réservé du texte 2"/>
          <p:cNvSpPr>
            <a:spLocks noGrp="1"/>
          </p:cNvSpPr>
          <p:nvPr>
            <p:ph type="body" sz="quarter" idx="44" hasCustomPrompt="1"/>
          </p:nvPr>
        </p:nvSpPr>
        <p:spPr>
          <a:xfrm>
            <a:off x="2114763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45" hasCustomPrompt="1"/>
          </p:nvPr>
        </p:nvSpPr>
        <p:spPr>
          <a:xfrm>
            <a:off x="2114763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46" hasCustomPrompt="1"/>
          </p:nvPr>
        </p:nvSpPr>
        <p:spPr>
          <a:xfrm>
            <a:off x="4104159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4" name="Espace réservé du texte 2"/>
          <p:cNvSpPr>
            <a:spLocks noGrp="1"/>
          </p:cNvSpPr>
          <p:nvPr>
            <p:ph type="body" sz="quarter" idx="47" hasCustomPrompt="1"/>
          </p:nvPr>
        </p:nvSpPr>
        <p:spPr>
          <a:xfrm>
            <a:off x="4104159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5" name="Espace réservé du texte 2"/>
          <p:cNvSpPr>
            <a:spLocks noGrp="1"/>
          </p:cNvSpPr>
          <p:nvPr>
            <p:ph type="body" sz="quarter" idx="48" hasCustomPrompt="1"/>
          </p:nvPr>
        </p:nvSpPr>
        <p:spPr>
          <a:xfrm>
            <a:off x="6059998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6" name="Espace réservé du texte 2"/>
          <p:cNvSpPr>
            <a:spLocks noGrp="1"/>
          </p:cNvSpPr>
          <p:nvPr>
            <p:ph type="body" sz="quarter" idx="49" hasCustomPrompt="1"/>
          </p:nvPr>
        </p:nvSpPr>
        <p:spPr>
          <a:xfrm>
            <a:off x="6059998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7" name="Espace réservé du texte 2"/>
          <p:cNvSpPr>
            <a:spLocks noGrp="1"/>
          </p:cNvSpPr>
          <p:nvPr>
            <p:ph type="body" sz="quarter" idx="50" hasCustomPrompt="1"/>
          </p:nvPr>
        </p:nvSpPr>
        <p:spPr>
          <a:xfrm>
            <a:off x="8002711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8" name="Espace réservé du texte 2"/>
          <p:cNvSpPr>
            <a:spLocks noGrp="1"/>
          </p:cNvSpPr>
          <p:nvPr>
            <p:ph type="body" sz="quarter" idx="51" hasCustomPrompt="1"/>
          </p:nvPr>
        </p:nvSpPr>
        <p:spPr>
          <a:xfrm>
            <a:off x="8002711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9" name="Espace réservé du texte 2"/>
          <p:cNvSpPr>
            <a:spLocks noGrp="1"/>
          </p:cNvSpPr>
          <p:nvPr>
            <p:ph type="body" sz="quarter" idx="52" hasCustomPrompt="1"/>
          </p:nvPr>
        </p:nvSpPr>
        <p:spPr>
          <a:xfrm>
            <a:off x="2114763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0" name="Espace réservé du texte 2"/>
          <p:cNvSpPr>
            <a:spLocks noGrp="1"/>
          </p:cNvSpPr>
          <p:nvPr>
            <p:ph type="body" sz="quarter" idx="53" hasCustomPrompt="1"/>
          </p:nvPr>
        </p:nvSpPr>
        <p:spPr>
          <a:xfrm>
            <a:off x="2114763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1" name="Espace réservé du texte 2"/>
          <p:cNvSpPr>
            <a:spLocks noGrp="1"/>
          </p:cNvSpPr>
          <p:nvPr>
            <p:ph type="body" sz="quarter" idx="54" hasCustomPrompt="1"/>
          </p:nvPr>
        </p:nvSpPr>
        <p:spPr>
          <a:xfrm>
            <a:off x="4104159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2" name="Espace réservé du texte 2"/>
          <p:cNvSpPr>
            <a:spLocks noGrp="1"/>
          </p:cNvSpPr>
          <p:nvPr>
            <p:ph type="body" sz="quarter" idx="55" hasCustomPrompt="1"/>
          </p:nvPr>
        </p:nvSpPr>
        <p:spPr>
          <a:xfrm>
            <a:off x="4104159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3" name="Espace réservé du texte 2"/>
          <p:cNvSpPr>
            <a:spLocks noGrp="1"/>
          </p:cNvSpPr>
          <p:nvPr>
            <p:ph type="body" sz="quarter" idx="56" hasCustomPrompt="1"/>
          </p:nvPr>
        </p:nvSpPr>
        <p:spPr>
          <a:xfrm>
            <a:off x="6059998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4" name="Espace réservé du texte 2"/>
          <p:cNvSpPr>
            <a:spLocks noGrp="1"/>
          </p:cNvSpPr>
          <p:nvPr>
            <p:ph type="body" sz="quarter" idx="57" hasCustomPrompt="1"/>
          </p:nvPr>
        </p:nvSpPr>
        <p:spPr>
          <a:xfrm>
            <a:off x="6059998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5" name="Espace réservé du texte 2"/>
          <p:cNvSpPr>
            <a:spLocks noGrp="1"/>
          </p:cNvSpPr>
          <p:nvPr>
            <p:ph type="body" sz="quarter" idx="58" hasCustomPrompt="1"/>
          </p:nvPr>
        </p:nvSpPr>
        <p:spPr>
          <a:xfrm>
            <a:off x="8002711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6" name="Espace réservé du texte 2"/>
          <p:cNvSpPr>
            <a:spLocks noGrp="1"/>
          </p:cNvSpPr>
          <p:nvPr>
            <p:ph type="body" sz="quarter" idx="59" hasCustomPrompt="1"/>
          </p:nvPr>
        </p:nvSpPr>
        <p:spPr>
          <a:xfrm>
            <a:off x="8002711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7" name="Espace réservé du texte 2"/>
          <p:cNvSpPr>
            <a:spLocks noGrp="1"/>
          </p:cNvSpPr>
          <p:nvPr>
            <p:ph type="body" sz="quarter" idx="60" hasCustomPrompt="1"/>
          </p:nvPr>
        </p:nvSpPr>
        <p:spPr>
          <a:xfrm>
            <a:off x="7020376" y="2078527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8" name="Espace réservé du texte 2"/>
          <p:cNvSpPr>
            <a:spLocks noGrp="1"/>
          </p:cNvSpPr>
          <p:nvPr>
            <p:ph type="body" sz="quarter" idx="61" hasCustomPrompt="1"/>
          </p:nvPr>
        </p:nvSpPr>
        <p:spPr>
          <a:xfrm>
            <a:off x="7020376" y="2309422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9" name="Titre 4"/>
          <p:cNvSpPr>
            <a:spLocks noGrp="1"/>
          </p:cNvSpPr>
          <p:nvPr>
            <p:ph type="title"/>
          </p:nvPr>
        </p:nvSpPr>
        <p:spPr>
          <a:xfrm>
            <a:off x="373812" y="211667"/>
            <a:ext cx="11352521" cy="1143000"/>
          </a:xfrm>
          <a:prstGeom prst="rect">
            <a:avLst/>
          </a:prstGeom>
        </p:spPr>
        <p:txBody>
          <a:bodyPr vert="horz"/>
          <a:lstStyle>
            <a:lvl1pPr marL="0" marR="0" indent="0" algn="l" defTabSz="12191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1" i="0" baseline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806285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 userDrawn="1"/>
        </p:nvCxnSpPr>
        <p:spPr>
          <a:xfrm>
            <a:off x="552321" y="1402769"/>
            <a:ext cx="315513" cy="0"/>
          </a:xfrm>
          <a:prstGeom prst="line">
            <a:avLst/>
          </a:prstGeom>
          <a:ln w="92075" cap="rnd" cmpd="sng">
            <a:solidFill>
              <a:srgbClr val="DC0B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space réservé pour une image  6"/>
          <p:cNvSpPr>
            <a:spLocks noGrp="1"/>
          </p:cNvSpPr>
          <p:nvPr>
            <p:ph type="pic" sz="quarter" idx="29" hasCustomPrompt="1"/>
          </p:nvPr>
        </p:nvSpPr>
        <p:spPr>
          <a:xfrm>
            <a:off x="3639697" y="1090465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47" name="Espace réservé pour une image  6"/>
          <p:cNvSpPr>
            <a:spLocks noGrp="1"/>
          </p:cNvSpPr>
          <p:nvPr>
            <p:ph type="pic" sz="quarter" idx="30" hasCustomPrompt="1"/>
          </p:nvPr>
        </p:nvSpPr>
        <p:spPr>
          <a:xfrm>
            <a:off x="5601848" y="1090465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49" name="Espace réservé pour une image  6"/>
          <p:cNvSpPr>
            <a:spLocks noGrp="1"/>
          </p:cNvSpPr>
          <p:nvPr>
            <p:ph type="pic" sz="quarter" idx="31" hasCustomPrompt="1"/>
          </p:nvPr>
        </p:nvSpPr>
        <p:spPr>
          <a:xfrm>
            <a:off x="7563997" y="1090465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3" name="Espace réservé pour une image  6"/>
          <p:cNvSpPr>
            <a:spLocks noGrp="1"/>
          </p:cNvSpPr>
          <p:nvPr>
            <p:ph type="pic" sz="quarter" idx="32" hasCustomPrompt="1"/>
          </p:nvPr>
        </p:nvSpPr>
        <p:spPr>
          <a:xfrm>
            <a:off x="2655697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4" name="Espace réservé pour une image  6"/>
          <p:cNvSpPr>
            <a:spLocks noGrp="1"/>
          </p:cNvSpPr>
          <p:nvPr>
            <p:ph type="pic" sz="quarter" idx="33" hasCustomPrompt="1"/>
          </p:nvPr>
        </p:nvSpPr>
        <p:spPr>
          <a:xfrm>
            <a:off x="4617848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5" name="Espace réservé pour une image  6"/>
          <p:cNvSpPr>
            <a:spLocks noGrp="1"/>
          </p:cNvSpPr>
          <p:nvPr>
            <p:ph type="pic" sz="quarter" idx="34" hasCustomPrompt="1"/>
          </p:nvPr>
        </p:nvSpPr>
        <p:spPr>
          <a:xfrm>
            <a:off x="6579997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57" name="Espace réservé pour une image  6"/>
          <p:cNvSpPr>
            <a:spLocks noGrp="1"/>
          </p:cNvSpPr>
          <p:nvPr>
            <p:ph type="pic" sz="quarter" idx="35" hasCustomPrompt="1"/>
          </p:nvPr>
        </p:nvSpPr>
        <p:spPr>
          <a:xfrm>
            <a:off x="8547997" y="28572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2" name="Espace réservé pour une image  6"/>
          <p:cNvSpPr>
            <a:spLocks noGrp="1"/>
          </p:cNvSpPr>
          <p:nvPr>
            <p:ph type="pic" sz="quarter" idx="36" hasCustomPrompt="1"/>
          </p:nvPr>
        </p:nvSpPr>
        <p:spPr>
          <a:xfrm>
            <a:off x="2655697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3" name="Espace réservé pour une image  6"/>
          <p:cNvSpPr>
            <a:spLocks noGrp="1"/>
          </p:cNvSpPr>
          <p:nvPr>
            <p:ph type="pic" sz="quarter" idx="37" hasCustomPrompt="1"/>
          </p:nvPr>
        </p:nvSpPr>
        <p:spPr>
          <a:xfrm>
            <a:off x="4617848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4" name="Espace réservé pour une image  6"/>
          <p:cNvSpPr>
            <a:spLocks noGrp="1"/>
          </p:cNvSpPr>
          <p:nvPr>
            <p:ph type="pic" sz="quarter" idx="38" hasCustomPrompt="1"/>
          </p:nvPr>
        </p:nvSpPr>
        <p:spPr>
          <a:xfrm>
            <a:off x="6579997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65" name="Espace réservé pour une image  6"/>
          <p:cNvSpPr>
            <a:spLocks noGrp="1"/>
          </p:cNvSpPr>
          <p:nvPr>
            <p:ph type="pic" sz="quarter" idx="39" hasCustomPrompt="1"/>
          </p:nvPr>
        </p:nvSpPr>
        <p:spPr>
          <a:xfrm>
            <a:off x="8547997" y="4629023"/>
            <a:ext cx="984000" cy="9840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dirty="0" smtClean="0"/>
              <a:t>Picture</a:t>
            </a:r>
            <a:endParaRPr lang="fr-FR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sz="quarter" idx="40" hasCustomPrompt="1"/>
          </p:nvPr>
        </p:nvSpPr>
        <p:spPr>
          <a:xfrm>
            <a:off x="3069321" y="2078527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41" hasCustomPrompt="1"/>
          </p:nvPr>
        </p:nvSpPr>
        <p:spPr>
          <a:xfrm>
            <a:off x="3069321" y="2309422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sz="quarter" idx="42" hasCustomPrompt="1"/>
          </p:nvPr>
        </p:nvSpPr>
        <p:spPr>
          <a:xfrm>
            <a:off x="5025159" y="2078527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0" name="Espace réservé du texte 2"/>
          <p:cNvSpPr>
            <a:spLocks noGrp="1"/>
          </p:cNvSpPr>
          <p:nvPr>
            <p:ph type="body" sz="quarter" idx="43" hasCustomPrompt="1"/>
          </p:nvPr>
        </p:nvSpPr>
        <p:spPr>
          <a:xfrm>
            <a:off x="5025159" y="2309422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1" name="Espace réservé du texte 2"/>
          <p:cNvSpPr>
            <a:spLocks noGrp="1"/>
          </p:cNvSpPr>
          <p:nvPr>
            <p:ph type="body" sz="quarter" idx="44" hasCustomPrompt="1"/>
          </p:nvPr>
        </p:nvSpPr>
        <p:spPr>
          <a:xfrm>
            <a:off x="2114763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2" name="Espace réservé du texte 2"/>
          <p:cNvSpPr>
            <a:spLocks noGrp="1"/>
          </p:cNvSpPr>
          <p:nvPr>
            <p:ph type="body" sz="quarter" idx="45" hasCustomPrompt="1"/>
          </p:nvPr>
        </p:nvSpPr>
        <p:spPr>
          <a:xfrm>
            <a:off x="2114763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46" hasCustomPrompt="1"/>
          </p:nvPr>
        </p:nvSpPr>
        <p:spPr>
          <a:xfrm>
            <a:off x="4104159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4" name="Espace réservé du texte 2"/>
          <p:cNvSpPr>
            <a:spLocks noGrp="1"/>
          </p:cNvSpPr>
          <p:nvPr>
            <p:ph type="body" sz="quarter" idx="47" hasCustomPrompt="1"/>
          </p:nvPr>
        </p:nvSpPr>
        <p:spPr>
          <a:xfrm>
            <a:off x="4104159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5" name="Espace réservé du texte 2"/>
          <p:cNvSpPr>
            <a:spLocks noGrp="1"/>
          </p:cNvSpPr>
          <p:nvPr>
            <p:ph type="body" sz="quarter" idx="48" hasCustomPrompt="1"/>
          </p:nvPr>
        </p:nvSpPr>
        <p:spPr>
          <a:xfrm>
            <a:off x="6059998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6" name="Espace réservé du texte 2"/>
          <p:cNvSpPr>
            <a:spLocks noGrp="1"/>
          </p:cNvSpPr>
          <p:nvPr>
            <p:ph type="body" sz="quarter" idx="49" hasCustomPrompt="1"/>
          </p:nvPr>
        </p:nvSpPr>
        <p:spPr>
          <a:xfrm>
            <a:off x="6059998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7" name="Espace réservé du texte 2"/>
          <p:cNvSpPr>
            <a:spLocks noGrp="1"/>
          </p:cNvSpPr>
          <p:nvPr>
            <p:ph type="body" sz="quarter" idx="50" hasCustomPrompt="1"/>
          </p:nvPr>
        </p:nvSpPr>
        <p:spPr>
          <a:xfrm>
            <a:off x="8002711" y="3845188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28" name="Espace réservé du texte 2"/>
          <p:cNvSpPr>
            <a:spLocks noGrp="1"/>
          </p:cNvSpPr>
          <p:nvPr>
            <p:ph type="body" sz="quarter" idx="51" hasCustomPrompt="1"/>
          </p:nvPr>
        </p:nvSpPr>
        <p:spPr>
          <a:xfrm>
            <a:off x="8002711" y="4076083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29" name="Espace réservé du texte 2"/>
          <p:cNvSpPr>
            <a:spLocks noGrp="1"/>
          </p:cNvSpPr>
          <p:nvPr>
            <p:ph type="body" sz="quarter" idx="52" hasCustomPrompt="1"/>
          </p:nvPr>
        </p:nvSpPr>
        <p:spPr>
          <a:xfrm>
            <a:off x="2114763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0" name="Espace réservé du texte 2"/>
          <p:cNvSpPr>
            <a:spLocks noGrp="1"/>
          </p:cNvSpPr>
          <p:nvPr>
            <p:ph type="body" sz="quarter" idx="53" hasCustomPrompt="1"/>
          </p:nvPr>
        </p:nvSpPr>
        <p:spPr>
          <a:xfrm>
            <a:off x="2114763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1" name="Espace réservé du texte 2"/>
          <p:cNvSpPr>
            <a:spLocks noGrp="1"/>
          </p:cNvSpPr>
          <p:nvPr>
            <p:ph type="body" sz="quarter" idx="54" hasCustomPrompt="1"/>
          </p:nvPr>
        </p:nvSpPr>
        <p:spPr>
          <a:xfrm>
            <a:off x="4104159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2" name="Espace réservé du texte 2"/>
          <p:cNvSpPr>
            <a:spLocks noGrp="1"/>
          </p:cNvSpPr>
          <p:nvPr>
            <p:ph type="body" sz="quarter" idx="55" hasCustomPrompt="1"/>
          </p:nvPr>
        </p:nvSpPr>
        <p:spPr>
          <a:xfrm>
            <a:off x="4104159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3" name="Espace réservé du texte 2"/>
          <p:cNvSpPr>
            <a:spLocks noGrp="1"/>
          </p:cNvSpPr>
          <p:nvPr>
            <p:ph type="body" sz="quarter" idx="56" hasCustomPrompt="1"/>
          </p:nvPr>
        </p:nvSpPr>
        <p:spPr>
          <a:xfrm>
            <a:off x="6059998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4" name="Espace réservé du texte 2"/>
          <p:cNvSpPr>
            <a:spLocks noGrp="1"/>
          </p:cNvSpPr>
          <p:nvPr>
            <p:ph type="body" sz="quarter" idx="57" hasCustomPrompt="1"/>
          </p:nvPr>
        </p:nvSpPr>
        <p:spPr>
          <a:xfrm>
            <a:off x="6059998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5" name="Espace réservé du texte 2"/>
          <p:cNvSpPr>
            <a:spLocks noGrp="1"/>
          </p:cNvSpPr>
          <p:nvPr>
            <p:ph type="body" sz="quarter" idx="58" hasCustomPrompt="1"/>
          </p:nvPr>
        </p:nvSpPr>
        <p:spPr>
          <a:xfrm>
            <a:off x="8002711" y="5618583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6" name="Espace réservé du texte 2"/>
          <p:cNvSpPr>
            <a:spLocks noGrp="1"/>
          </p:cNvSpPr>
          <p:nvPr>
            <p:ph type="body" sz="quarter" idx="59" hasCustomPrompt="1"/>
          </p:nvPr>
        </p:nvSpPr>
        <p:spPr>
          <a:xfrm>
            <a:off x="8002711" y="5849478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7" name="Espace réservé du texte 2"/>
          <p:cNvSpPr>
            <a:spLocks noGrp="1"/>
          </p:cNvSpPr>
          <p:nvPr>
            <p:ph type="body" sz="quarter" idx="60" hasCustomPrompt="1"/>
          </p:nvPr>
        </p:nvSpPr>
        <p:spPr>
          <a:xfrm>
            <a:off x="7020376" y="2078527"/>
            <a:ext cx="2069679" cy="21212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 dirty="0" err="1" smtClean="0"/>
              <a:t>FirstName</a:t>
            </a:r>
            <a:r>
              <a:rPr lang="en-US" noProof="0" dirty="0" smtClean="0"/>
              <a:t> </a:t>
            </a:r>
            <a:r>
              <a:rPr lang="en-US" noProof="0" dirty="0" err="1" smtClean="0"/>
              <a:t>LastName</a:t>
            </a:r>
            <a:endParaRPr lang="en-US" noProof="0" dirty="0"/>
          </a:p>
        </p:txBody>
      </p:sp>
      <p:sp>
        <p:nvSpPr>
          <p:cNvPr id="38" name="Espace réservé du texte 2"/>
          <p:cNvSpPr>
            <a:spLocks noGrp="1"/>
          </p:cNvSpPr>
          <p:nvPr>
            <p:ph type="body" sz="quarter" idx="61" hasCustomPrompt="1"/>
          </p:nvPr>
        </p:nvSpPr>
        <p:spPr>
          <a:xfrm>
            <a:off x="7020376" y="2309422"/>
            <a:ext cx="2069679" cy="29208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200" b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Job</a:t>
            </a:r>
            <a:endParaRPr lang="en-US" noProof="0" dirty="0"/>
          </a:p>
        </p:txBody>
      </p:sp>
      <p:sp>
        <p:nvSpPr>
          <p:cNvPr id="39" name="Titre 4"/>
          <p:cNvSpPr>
            <a:spLocks noGrp="1"/>
          </p:cNvSpPr>
          <p:nvPr>
            <p:ph type="title"/>
          </p:nvPr>
        </p:nvSpPr>
        <p:spPr>
          <a:xfrm>
            <a:off x="373812" y="211667"/>
            <a:ext cx="11352521" cy="1143000"/>
          </a:xfrm>
          <a:prstGeom prst="rect">
            <a:avLst/>
          </a:prstGeom>
        </p:spPr>
        <p:txBody>
          <a:bodyPr vert="horz"/>
          <a:lstStyle>
            <a:lvl1pPr marL="0" marR="0" indent="0" algn="l" defTabSz="12191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1" i="0" baseline="0">
                <a:solidFill>
                  <a:srgbClr val="000000"/>
                </a:solidFill>
                <a:latin typeface="Calibri"/>
                <a:cs typeface="Calibri"/>
              </a:defRPr>
            </a:lvl1pPr>
          </a:lstStyle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10338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0991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5128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751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6194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460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419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389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740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5ABB2-E0A2-4149-82BF-E9430FD21BDD}" type="datetimeFigureOut">
              <a:rPr lang="bg-BG" smtClean="0"/>
              <a:t>12.8.2019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04128-1D87-4C3F-95EC-802E0DFEB5D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794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ogo-Sitel-Group-Color-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201" y="6355777"/>
            <a:ext cx="798745" cy="3449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6403685"/>
            <a:ext cx="310444" cy="259644"/>
          </a:xfrm>
          <a:prstGeom prst="rect">
            <a:avLst/>
          </a:prstGeom>
          <a:solidFill>
            <a:srgbClr val="DC0B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-93400" y="6378283"/>
            <a:ext cx="468491" cy="259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fld id="{4C0BD0AC-93A8-1E47-AC02-A8676443A939}" type="slidenum">
              <a:rPr lang="en-US" sz="1333" b="1" i="0" smtClean="0">
                <a:solidFill>
                  <a:schemeClr val="bg1"/>
                </a:solidFill>
                <a:latin typeface="Calibri"/>
                <a:cs typeface="Calibri"/>
              </a:rPr>
              <a:t>‹#›</a:t>
            </a:fld>
            <a:endParaRPr lang="en-US" sz="1333" b="1" i="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itre 4"/>
          <p:cNvSpPr txBox="1">
            <a:spLocks/>
          </p:cNvSpPr>
          <p:nvPr/>
        </p:nvSpPr>
        <p:spPr>
          <a:xfrm>
            <a:off x="270934" y="6412995"/>
            <a:ext cx="2284381" cy="225867"/>
          </a:xfrm>
          <a:prstGeom prst="rect">
            <a:avLst/>
          </a:prstGeom>
        </p:spPr>
        <p:txBody>
          <a:bodyPr vert="horz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kern="1200" baseline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933" b="0" i="0" noProof="0" dirty="0" smtClean="0">
                <a:solidFill>
                  <a:schemeClr val="tx1"/>
                </a:solidFill>
                <a:latin typeface="+mn-lt"/>
                <a:cs typeface="Calibri Light"/>
              </a:rPr>
              <a:t>Empower humans</a:t>
            </a:r>
            <a:r>
              <a:rPr lang="en-US" sz="933" b="0" i="0" noProof="0" dirty="0" smtClean="0">
                <a:solidFill>
                  <a:srgbClr val="DC0B37"/>
                </a:solidFill>
                <a:latin typeface="+mn-lt"/>
                <a:cs typeface="Calibri Light"/>
              </a:rPr>
              <a:t>.</a:t>
            </a:r>
            <a:r>
              <a:rPr lang="en-US" sz="933" b="0" i="0" noProof="0" dirty="0" smtClean="0">
                <a:solidFill>
                  <a:schemeClr val="tx1"/>
                </a:solidFill>
                <a:latin typeface="+mn-lt"/>
                <a:cs typeface="Calibri Light"/>
              </a:rPr>
              <a:t> Enhance brands</a:t>
            </a:r>
            <a:r>
              <a:rPr lang="en-US" sz="933" b="0" i="0" noProof="0" dirty="0" smtClean="0">
                <a:solidFill>
                  <a:srgbClr val="DC0B2E"/>
                </a:solidFill>
                <a:latin typeface="+mn-lt"/>
                <a:cs typeface="Calibri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7979265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ogo-Sitel-Group-Color-RG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201" y="6355777"/>
            <a:ext cx="798745" cy="3449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6403685"/>
            <a:ext cx="310444" cy="259644"/>
          </a:xfrm>
          <a:prstGeom prst="rect">
            <a:avLst/>
          </a:prstGeom>
          <a:solidFill>
            <a:srgbClr val="DC0B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-93400" y="6378283"/>
            <a:ext cx="468491" cy="259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fld id="{4C0BD0AC-93A8-1E47-AC02-A8676443A939}" type="slidenum">
              <a:rPr lang="en-US" sz="1333" b="1" i="0" smtClean="0">
                <a:solidFill>
                  <a:schemeClr val="bg1"/>
                </a:solidFill>
                <a:latin typeface="Calibri"/>
                <a:cs typeface="Calibri"/>
              </a:rPr>
              <a:t>‹#›</a:t>
            </a:fld>
            <a:endParaRPr lang="en-US" sz="1333" b="1" i="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Titre 4"/>
          <p:cNvSpPr txBox="1">
            <a:spLocks/>
          </p:cNvSpPr>
          <p:nvPr/>
        </p:nvSpPr>
        <p:spPr>
          <a:xfrm>
            <a:off x="270934" y="6412995"/>
            <a:ext cx="2284381" cy="225867"/>
          </a:xfrm>
          <a:prstGeom prst="rect">
            <a:avLst/>
          </a:prstGeom>
        </p:spPr>
        <p:txBody>
          <a:bodyPr vert="horz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kern="1200" baseline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933" b="0" i="0" noProof="0" dirty="0" smtClean="0">
                <a:solidFill>
                  <a:schemeClr val="tx1"/>
                </a:solidFill>
                <a:latin typeface="+mn-lt"/>
                <a:cs typeface="Calibri Light"/>
              </a:rPr>
              <a:t>Empower humans</a:t>
            </a:r>
            <a:r>
              <a:rPr lang="en-US" sz="933" b="0" i="0" noProof="0" dirty="0" smtClean="0">
                <a:solidFill>
                  <a:srgbClr val="DC0B37"/>
                </a:solidFill>
                <a:latin typeface="+mn-lt"/>
                <a:cs typeface="Calibri Light"/>
              </a:rPr>
              <a:t>.</a:t>
            </a:r>
            <a:r>
              <a:rPr lang="en-US" sz="933" b="0" i="0" noProof="0" dirty="0" smtClean="0">
                <a:solidFill>
                  <a:schemeClr val="tx1"/>
                </a:solidFill>
                <a:latin typeface="+mn-lt"/>
                <a:cs typeface="Calibri Light"/>
              </a:rPr>
              <a:t> Enhance brands</a:t>
            </a:r>
            <a:r>
              <a:rPr lang="en-US" sz="933" b="0" i="0" noProof="0" dirty="0" smtClean="0">
                <a:solidFill>
                  <a:srgbClr val="DC0B2E"/>
                </a:solidFill>
                <a:latin typeface="+mn-lt"/>
                <a:cs typeface="Calibri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728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jf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jfif"/><Relationship Id="rId5" Type="http://schemas.openxmlformats.org/officeDocument/2006/relationships/image" Target="../media/image23.png"/><Relationship Id="rId10" Type="http://schemas.openxmlformats.org/officeDocument/2006/relationships/image" Target="../media/image27.jpeg"/><Relationship Id="rId4" Type="http://schemas.openxmlformats.org/officeDocument/2006/relationships/image" Target="../media/image22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4823"/>
            <a:ext cx="3159794" cy="31597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242792"/>
            <a:ext cx="3969289" cy="240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480" y="2544316"/>
            <a:ext cx="9468544" cy="1503040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Cooper Black" panose="0208090404030B020404" pitchFamily="18" charset="0"/>
              </a:rPr>
              <a:t/>
            </a:r>
            <a:br>
              <a:rPr lang="en-US" sz="5400" dirty="0">
                <a:latin typeface="Cooper Black" panose="0208090404030B020404" pitchFamily="18" charset="0"/>
              </a:rPr>
            </a:br>
            <a:r>
              <a:rPr lang="en-US" sz="5400" dirty="0">
                <a:latin typeface="Cooper Black" panose="0208090404030B020404" pitchFamily="18" charset="0"/>
              </a:rPr>
              <a:t/>
            </a:r>
            <a:br>
              <a:rPr lang="en-US" sz="5400" dirty="0">
                <a:latin typeface="Cooper Black" panose="0208090404030B020404" pitchFamily="18" charset="0"/>
              </a:rPr>
            </a:br>
            <a:r>
              <a:rPr lang="en-US" sz="5400" dirty="0" smtClean="0">
                <a:latin typeface="Cooper Black" panose="0208090404030B020404" pitchFamily="18" charset="0"/>
              </a:rPr>
              <a:t>Centralized </a:t>
            </a:r>
            <a:r>
              <a:rPr lang="en-US" sz="5400" dirty="0">
                <a:latin typeface="Cooper Black" panose="0208090404030B020404" pitchFamily="18" charset="0"/>
              </a:rPr>
              <a:t>R</a:t>
            </a:r>
            <a:r>
              <a:rPr lang="en-US" sz="5400" dirty="0" smtClean="0">
                <a:latin typeface="Cooper Black" panose="0208090404030B020404" pitchFamily="18" charset="0"/>
              </a:rPr>
              <a:t>eporting </a:t>
            </a:r>
            <a:r>
              <a:rPr lang="en-US" sz="5400" dirty="0">
                <a:latin typeface="Cooper Black" panose="0208090404030B020404" pitchFamily="18" charset="0"/>
              </a:rPr>
              <a:t>T</a:t>
            </a:r>
            <a:r>
              <a:rPr lang="en-US" sz="5400" dirty="0" smtClean="0">
                <a:latin typeface="Cooper Black" panose="0208090404030B020404" pitchFamily="18" charset="0"/>
              </a:rPr>
              <a:t>eam</a:t>
            </a:r>
            <a:r>
              <a:rPr lang="en-US" sz="5400" dirty="0">
                <a:latin typeface="Cooper Black" panose="0208090404030B020404" pitchFamily="18" charset="0"/>
              </a:rPr>
              <a:t>?</a:t>
            </a:r>
            <a:endParaRPr lang="bg-BG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4555878" y="874678"/>
            <a:ext cx="2952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Cooper Black" panose="0208090404030B020404" pitchFamily="18" charset="0"/>
              </a:rPr>
              <a:t>Why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97770" y="2204864"/>
            <a:ext cx="9468544" cy="1503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latin typeface="Cooper Black" panose="0208090404030B020404" pitchFamily="18" charset="0"/>
              </a:rPr>
              <a:t>EMEA</a:t>
            </a:r>
            <a:r>
              <a:rPr lang="en-US" sz="4800" dirty="0" smtClean="0">
                <a:latin typeface="Cooper Black" panose="0208090404030B020404" pitchFamily="18" charset="0"/>
              </a:rPr>
              <a:t> SSC</a:t>
            </a:r>
            <a:endParaRPr lang="bg-BG" sz="4800" dirty="0"/>
          </a:p>
        </p:txBody>
      </p:sp>
    </p:spTree>
    <p:extLst>
      <p:ext uri="{BB962C8B-B14F-4D97-AF65-F5344CB8AC3E}">
        <p14:creationId xmlns:p14="http://schemas.microsoft.com/office/powerpoint/2010/main" val="373258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1009009"/>
            <a:ext cx="6696744" cy="3716135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3076" y="2420888"/>
            <a:ext cx="3003232" cy="3970318"/>
          </a:xfrm>
          <a:prstGeom prst="rect">
            <a:avLst/>
          </a:prstGeom>
          <a:solidFill>
            <a:srgbClr val="FFDB98"/>
          </a:solidFill>
          <a:ln w="28575">
            <a:solidFill>
              <a:srgbClr val="C00000"/>
            </a:solidFill>
          </a:ln>
          <a:effectLst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Client Reports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sz="1600" dirty="0" smtClean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Cooper Black" panose="0208090404030B020404" pitchFamily="18" charset="0"/>
              </a:rPr>
              <a:t>Updated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 daily</a:t>
            </a:r>
            <a:endParaRPr lang="en-US" sz="1600" dirty="0" smtClean="0">
              <a:solidFill>
                <a:schemeClr val="tx1"/>
              </a:solidFill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Contains </a:t>
            </a:r>
            <a:r>
              <a:rPr lang="en-US" sz="1600" dirty="0">
                <a:latin typeface="Cooper Black" panose="0208090404030B020404" pitchFamily="18" charset="0"/>
              </a:rPr>
              <a:t>different </a:t>
            </a:r>
            <a:r>
              <a:rPr lang="en-US" sz="1600" dirty="0" smtClean="0">
                <a:latin typeface="Cooper Black" panose="0208090404030B020404" pitchFamily="18" charset="0"/>
              </a:rPr>
              <a:t>  information </a:t>
            </a:r>
            <a:r>
              <a:rPr lang="en-US" sz="1600" dirty="0">
                <a:latin typeface="Cooper Black" panose="0208090404030B020404" pitchFamily="18" charset="0"/>
              </a:rPr>
              <a:t>based on the client’s expectations and needs: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Inbound</a:t>
            </a:r>
            <a:r>
              <a:rPr lang="en-US" sz="1600" dirty="0">
                <a:latin typeface="Cooper Black" panose="0208090404030B020404" pitchFamily="18" charset="0"/>
              </a:rPr>
              <a:t>,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O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utbound</a:t>
            </a:r>
            <a:r>
              <a:rPr lang="en-US" sz="1600" dirty="0" smtClean="0">
                <a:latin typeface="Cooper Black" panose="0208090404030B020404" pitchFamily="18" charset="0"/>
              </a:rPr>
              <a:t>,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CSAT</a:t>
            </a:r>
            <a:r>
              <a:rPr lang="en-US" sz="1600" dirty="0">
                <a:latin typeface="Cooper Black" panose="0208090404030B020404" pitchFamily="18" charset="0"/>
              </a:rPr>
              <a:t>,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Conversion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Rates</a:t>
            </a:r>
            <a:r>
              <a:rPr lang="en-US" sz="1600" dirty="0" smtClean="0">
                <a:latin typeface="Cooper Black" panose="0208090404030B020404" pitchFamily="18" charset="0"/>
              </a:rPr>
              <a:t>,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      Non-Call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Have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multiple aggregated views</a:t>
            </a:r>
            <a:r>
              <a:rPr lang="en-US" sz="1600" dirty="0" smtClean="0">
                <a:latin typeface="Cooper Black" panose="0208090404030B020404" pitchFamily="18" charset="0"/>
              </a:rPr>
              <a:t> available with the option to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slice </a:t>
            </a:r>
            <a:r>
              <a:rPr lang="en-US" sz="1600" dirty="0">
                <a:latin typeface="Cooper Black" panose="0208090404030B020404" pitchFamily="18" charset="0"/>
              </a:rPr>
              <a:t>and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 dice </a:t>
            </a:r>
            <a:r>
              <a:rPr lang="en-US" sz="1600" dirty="0" smtClean="0">
                <a:latin typeface="Cooper Black" panose="0208090404030B020404" pitchFamily="18" charset="0"/>
              </a:rPr>
              <a:t>the data as necessary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4488" y="127422"/>
            <a:ext cx="4943873" cy="64633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Reports</a:t>
            </a:r>
          </a:p>
        </p:txBody>
      </p:sp>
    </p:spTree>
    <p:extLst>
      <p:ext uri="{BB962C8B-B14F-4D97-AF65-F5344CB8AC3E}">
        <p14:creationId xmlns:p14="http://schemas.microsoft.com/office/powerpoint/2010/main" val="307120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62466" y="1412775"/>
            <a:ext cx="3600400" cy="3672409"/>
          </a:xfrm>
          <a:prstGeom prst="wedgeRectCallout">
            <a:avLst>
              <a:gd name="adj1" fmla="val 87907"/>
              <a:gd name="adj2" fmla="val -8190"/>
            </a:avLst>
          </a:prstGeom>
          <a:solidFill>
            <a:srgbClr val="FFDB98"/>
          </a:solidFill>
          <a:ln w="28575">
            <a:solidFill>
              <a:srgbClr val="C00000"/>
            </a:solidFill>
          </a:ln>
          <a:effectLst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466" y="2158617"/>
            <a:ext cx="35267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Cooper Black" panose="0208090404030B020404" pitchFamily="18" charset="0"/>
              </a:rPr>
              <a:t>Updated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daily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Monitor agent shifts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adherence</a:t>
            </a:r>
            <a:r>
              <a:rPr lang="en-US" sz="1600" dirty="0" smtClean="0">
                <a:latin typeface="Cooper Black" panose="0208090404030B020404" pitchFamily="18" charset="0"/>
              </a:rPr>
              <a:t>  with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one click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Have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multiple views</a:t>
            </a:r>
            <a:r>
              <a:rPr lang="en-US" sz="1600" dirty="0" smtClean="0">
                <a:latin typeface="Cooper Black" panose="0208090404030B020404" pitchFamily="18" charset="0"/>
              </a:rPr>
              <a:t>: daily, weekly, monthly, quarterly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Track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logged in hours</a:t>
            </a:r>
            <a:r>
              <a:rPr lang="en-US" sz="1600" dirty="0" smtClean="0">
                <a:latin typeface="Cooper Black" panose="0208090404030B020404" pitchFamily="18" charset="0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shift lengths</a:t>
            </a:r>
            <a:r>
              <a:rPr lang="en-US" sz="1600" dirty="0" smtClean="0">
                <a:latin typeface="Cooper Black" panose="0208090404030B020404" pitchFamily="18" charset="0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breaks</a:t>
            </a:r>
            <a:r>
              <a:rPr lang="en-US" sz="1600" dirty="0" smtClean="0">
                <a:latin typeface="Cooper Black" panose="0208090404030B020404" pitchFamily="18" charset="0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time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stamps </a:t>
            </a:r>
            <a:r>
              <a:rPr lang="en-US" sz="1600" dirty="0">
                <a:latin typeface="Cooper Black" panose="0208090404030B020404" pitchFamily="18" charset="0"/>
              </a:rPr>
              <a:t>and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productive hours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Daily monitoring of           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Bill-to-Pay</a:t>
            </a:r>
            <a:endParaRPr lang="en-US" sz="1600" dirty="0" smtClean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latin typeface="Cooper Black" panose="0208090404030B0204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9671" y="1556792"/>
            <a:ext cx="339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 Adherence Report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3009" y="188640"/>
            <a:ext cx="4943873" cy="64633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 Management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91" y="1124744"/>
            <a:ext cx="6696744" cy="2992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0024" y1="52444" x2="60849" y2="51778"/>
                        <a14:foregroundMark x1="78066" y1="51333" x2="84316" y2="60444"/>
                        <a14:foregroundMark x1="57075" y1="56667" x2="59670" y2="52444"/>
                        <a14:foregroundMark x1="67571" y1="55111" x2="68278" y2="56444"/>
                        <a14:foregroundMark x1="67099" y1="54889" x2="67099" y2="54889"/>
                        <a14:foregroundMark x1="67335" y1="55111" x2="67335" y2="55111"/>
                        <a14:backgroundMark x1="60142" y1="52000" x2="61557" y2="51111"/>
                        <a14:backgroundMark x1="62146" y1="52000" x2="62854" y2="54444"/>
                        <a14:backgroundMark x1="3892" y1="49111" x2="3892" y2="49111"/>
                        <a14:backgroundMark x1="5896" y1="50444" x2="5896" y2="50444"/>
                        <a14:backgroundMark x1="60024" y1="51778" x2="50236" y2="58889"/>
                        <a14:backgroundMark x1="50354" y1="58889" x2="50236" y2="49778"/>
                        <a14:backgroundMark x1="50118" y1="50000" x2="60731" y2="51333"/>
                        <a14:backgroundMark x1="50118" y1="58889" x2="57075" y2="55778"/>
                        <a14:backgroundMark x1="78184" y1="50667" x2="88208" y2="64000"/>
                        <a14:backgroundMark x1="68042" y1="54889" x2="69458" y2="57778"/>
                        <a14:backgroundMark x1="69693" y1="58222" x2="71934" y2="54444"/>
                        <a14:backgroundMark x1="75000" y1="51556" x2="75590" y2="52444"/>
                        <a14:backgroundMark x1="75708" y1="52444" x2="76887" y2="50667"/>
                        <a14:backgroundMark x1="62146" y1="52222" x2="61203" y2="51111"/>
                        <a14:backgroundMark x1="67217" y1="54667" x2="67925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95" t="34250" r="9083" b="1701"/>
          <a:stretch/>
        </p:blipFill>
        <p:spPr>
          <a:xfrm>
            <a:off x="5087888" y="2348880"/>
            <a:ext cx="597666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" b="20249"/>
          <a:stretch/>
        </p:blipFill>
        <p:spPr>
          <a:xfrm>
            <a:off x="4151784" y="753910"/>
            <a:ext cx="4500000" cy="1620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1" name="Picture 4" descr="C:\Users\user\Downloads\absenc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9"/>
          <a:stretch/>
        </p:blipFill>
        <p:spPr bwMode="auto">
          <a:xfrm>
            <a:off x="4151784" y="2429973"/>
            <a:ext cx="4500000" cy="172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5"/>
          <a:stretch/>
        </p:blipFill>
        <p:spPr>
          <a:xfrm>
            <a:off x="0" y="1457"/>
            <a:ext cx="12192000" cy="6883927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2063552" y="4157973"/>
            <a:ext cx="4475152" cy="2646544"/>
          </a:xfrm>
          <a:prstGeom prst="wedgeRectCallout">
            <a:avLst>
              <a:gd name="adj1" fmla="val 23994"/>
              <a:gd name="adj2" fmla="val -45820"/>
            </a:avLst>
          </a:prstGeom>
          <a:solidFill>
            <a:srgbClr val="FFDB98"/>
          </a:solidFill>
          <a:ln w="28575">
            <a:solidFill>
              <a:srgbClr val="C00000"/>
            </a:solidFill>
          </a:ln>
          <a:effectLst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6335" y="4679845"/>
            <a:ext cx="38976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Easy to analyze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MoM </a:t>
            </a:r>
            <a:r>
              <a:rPr lang="en-US" sz="1600" dirty="0" smtClean="0">
                <a:latin typeface="Cooper Black" panose="0208090404030B020404" pitchFamily="18" charset="0"/>
              </a:rPr>
              <a:t>and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 YoY trends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Employees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 tenure analysis</a:t>
            </a:r>
            <a:endParaRPr lang="en-US" sz="1600" dirty="0">
              <a:solidFill>
                <a:srgbClr val="FF0000"/>
              </a:solidFill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Ability to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slice</a:t>
            </a:r>
            <a:r>
              <a:rPr lang="en-US" sz="1600" dirty="0" smtClean="0">
                <a:latin typeface="Cooper Black" panose="0208090404030B020404" pitchFamily="18" charset="0"/>
              </a:rPr>
              <a:t> </a:t>
            </a:r>
            <a:r>
              <a:rPr lang="en-US" sz="1600" dirty="0">
                <a:latin typeface="Cooper Black" panose="0208090404030B020404" pitchFamily="18" charset="0"/>
              </a:rPr>
              <a:t>and</a:t>
            </a:r>
            <a:r>
              <a:rPr lang="en-US" sz="1600" dirty="0" smtClean="0">
                <a:latin typeface="Cooper Black" panose="0208090404030B020404" pitchFamily="18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dice</a:t>
            </a:r>
            <a:r>
              <a:rPr lang="en-US" sz="1600" dirty="0" smtClean="0">
                <a:latin typeface="Cooper Black" panose="0208090404030B020404" pitchFamily="18" charset="0"/>
              </a:rPr>
              <a:t> the data by client, team and manager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Monitor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reasons for leaving</a:t>
            </a:r>
            <a:endParaRPr lang="en-US" sz="1600" dirty="0">
              <a:solidFill>
                <a:srgbClr val="FF0000"/>
              </a:solidFill>
              <a:latin typeface="Cooper Black" panose="0208090404030B0204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Compare</a:t>
            </a:r>
            <a:r>
              <a:rPr lang="en-US" sz="1600" dirty="0" smtClean="0">
                <a:latin typeface="Cooper Black" panose="0208090404030B020404" pitchFamily="18" charset="0"/>
              </a:rPr>
              <a:t> sites and campaigns attrition rates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83632" y="4221088"/>
            <a:ext cx="242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F15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Attrition </a:t>
            </a:r>
            <a:r>
              <a:rPr lang="en-US" sz="2400" b="1" dirty="0" smtClean="0">
                <a:solidFill>
                  <a:srgbClr val="9F15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</a:t>
            </a:r>
            <a:endParaRPr lang="en-US" sz="2400" b="1" dirty="0">
              <a:solidFill>
                <a:srgbClr val="9F15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3009" y="190381"/>
            <a:ext cx="4943873" cy="64633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 Management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48528" y="764704"/>
            <a:ext cx="36004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256240" y="929316"/>
            <a:ext cx="36004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ular Callout 21"/>
          <p:cNvSpPr/>
          <p:nvPr/>
        </p:nvSpPr>
        <p:spPr>
          <a:xfrm>
            <a:off x="6668521" y="4157973"/>
            <a:ext cx="5293259" cy="2646544"/>
          </a:xfrm>
          <a:prstGeom prst="wedgeRectCallout">
            <a:avLst>
              <a:gd name="adj1" fmla="val 17039"/>
              <a:gd name="adj2" fmla="val -44548"/>
            </a:avLst>
          </a:prstGeom>
          <a:solidFill>
            <a:srgbClr val="FFDB98"/>
          </a:solidFill>
          <a:ln w="28575">
            <a:solidFill>
              <a:srgbClr val="C00000"/>
            </a:solidFill>
          </a:ln>
          <a:effectLst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68521" y="4679845"/>
            <a:ext cx="5364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Cooper Black" panose="0208090404030B020404" pitchFamily="18" charset="0"/>
              </a:rPr>
              <a:t>Near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real-time</a:t>
            </a:r>
            <a:r>
              <a:rPr lang="en-US" sz="1600" dirty="0" smtClean="0">
                <a:latin typeface="Cooper Black" panose="0208090404030B020404" pitchFamily="18" charset="0"/>
              </a:rPr>
              <a:t> </a:t>
            </a:r>
            <a:r>
              <a:rPr lang="en-US" sz="1600" dirty="0">
                <a:latin typeface="Cooper Black" panose="0208090404030B020404" pitchFamily="18" charset="0"/>
              </a:rPr>
              <a:t>information on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Absenteeism</a:t>
            </a:r>
            <a:r>
              <a:rPr lang="en-US" sz="1600" dirty="0">
                <a:latin typeface="Cooper Black" panose="0208090404030B020404" pitchFamily="18" charset="0"/>
              </a:rPr>
              <a:t> based on Kronos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Easy to use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view to </a:t>
            </a:r>
            <a:r>
              <a:rPr lang="en-US" sz="1600" dirty="0" smtClean="0">
                <a:latin typeface="Cooper Black" panose="0208090404030B020404" pitchFamily="18" charset="0"/>
              </a:rPr>
              <a:t>provide details by: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client</a:t>
            </a:r>
            <a:r>
              <a:rPr lang="en-US" sz="1600" dirty="0" smtClean="0">
                <a:latin typeface="Cooper Black" panose="0208090404030B020404" pitchFamily="18" charset="0"/>
              </a:rPr>
              <a:t>,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manager</a:t>
            </a:r>
            <a:r>
              <a:rPr lang="en-US" sz="1600" dirty="0" smtClean="0">
                <a:latin typeface="Cooper Black" panose="0208090404030B020404" pitchFamily="18" charset="0"/>
              </a:rPr>
              <a:t> and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employee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Flexibility </a:t>
            </a:r>
            <a:r>
              <a:rPr lang="en-US" sz="1600" dirty="0">
                <a:latin typeface="Cooper Black" panose="0208090404030B020404" pitchFamily="18" charset="0"/>
              </a:rPr>
              <a:t>to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slice </a:t>
            </a:r>
            <a:r>
              <a:rPr lang="en-US" sz="1600" dirty="0">
                <a:latin typeface="Cooper Black" panose="0208090404030B020404" pitchFamily="18" charset="0"/>
              </a:rPr>
              <a:t>and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 dice</a:t>
            </a:r>
            <a:r>
              <a:rPr lang="en-US" sz="1600" dirty="0">
                <a:latin typeface="Cooper Black" panose="0208090404030B020404" pitchFamily="18" charset="0"/>
              </a:rPr>
              <a:t> the information by: time </a:t>
            </a:r>
            <a:r>
              <a:rPr lang="en-US" sz="1600" dirty="0" smtClean="0">
                <a:latin typeface="Cooper Black" panose="0208090404030B020404" pitchFamily="18" charset="0"/>
              </a:rPr>
              <a:t>period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MTD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absence % </a:t>
            </a:r>
            <a:r>
              <a:rPr lang="en-US" sz="1600" dirty="0">
                <a:latin typeface="Cooper Black" panose="0208090404030B020404" pitchFamily="18" charset="0"/>
              </a:rPr>
              <a:t>monitoring with easy to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spot</a:t>
            </a:r>
            <a:r>
              <a:rPr lang="en-US" sz="1600" dirty="0">
                <a:latin typeface="Cooper Black" panose="0208090404030B0204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absence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trends </a:t>
            </a:r>
            <a:r>
              <a:rPr lang="en-US" sz="1600" dirty="0" smtClean="0">
                <a:latin typeface="Cooper Black" panose="0208090404030B020404" pitchFamily="18" charset="0"/>
              </a:rPr>
              <a:t>to take actions</a:t>
            </a:r>
            <a:endParaRPr lang="en-US" sz="1600" dirty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8054567" y="422108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Absence Report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646" y="5082626"/>
            <a:ext cx="2286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646" y="4718361"/>
            <a:ext cx="228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8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-33009" y="188640"/>
            <a:ext cx="4943873" cy="64633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Development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365350" y="2665054"/>
            <a:ext cx="3327812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Quality Management Tools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-357480" y="1181073"/>
            <a:ext cx="4263415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09728" indent="0" algn="ctr">
              <a:buNone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Process Change Tracker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" y="3933056"/>
            <a:ext cx="3825199" cy="28516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1988840"/>
            <a:ext cx="4440178" cy="2317122"/>
          </a:xfrm>
          <a:prstGeom prst="snip2DiagRect">
            <a:avLst>
              <a:gd name="adj1" fmla="val 0"/>
              <a:gd name="adj2" fmla="val 1851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4038602" y="4450489"/>
            <a:ext cx="3001543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09728" indent="0" algn="ctr">
              <a:buNone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Recruitment Tool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89" y="188640"/>
            <a:ext cx="4553484" cy="2161645"/>
          </a:xfrm>
          <a:prstGeom prst="snip2DiagRect">
            <a:avLst>
              <a:gd name="adj1" fmla="val 0"/>
              <a:gd name="adj2" fmla="val 1978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/>
          <p:cNvSpPr txBox="1"/>
          <p:nvPr/>
        </p:nvSpPr>
        <p:spPr>
          <a:xfrm>
            <a:off x="-51267" y="1925338"/>
            <a:ext cx="33624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ooper Black" panose="0208090404030B020404" pitchFamily="18" charset="0"/>
              </a:rPr>
              <a:t>A tool to </a:t>
            </a: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track</a:t>
            </a:r>
            <a:r>
              <a:rPr lang="en-US" sz="1400" dirty="0" smtClean="0">
                <a:latin typeface="Cooper Black" panose="0208090404030B020404" pitchFamily="18" charset="0"/>
              </a:rPr>
              <a:t> agents </a:t>
            </a: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process training completion</a:t>
            </a:r>
            <a:r>
              <a:rPr lang="en-US" sz="1400" dirty="0" smtClean="0">
                <a:latin typeface="Cooper Black" panose="0208090404030B020404" pitchFamily="18" charset="0"/>
              </a:rPr>
              <a:t> against training groups and target completion dates.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ooper Black" panose="0208090404030B020404" pitchFamily="18" charset="0"/>
              </a:rPr>
              <a:t>Newly applied and changed processes tracking </a:t>
            </a:r>
            <a:endParaRPr lang="en-US" sz="1400" dirty="0">
              <a:latin typeface="Cooper Black" panose="0208090404030B0204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Intuitive</a:t>
            </a:r>
            <a:r>
              <a:rPr lang="en-US" sz="1400" dirty="0" smtClean="0">
                <a:latin typeface="Cooper Black" panose="0208090404030B020404" pitchFamily="18" charset="0"/>
              </a:rPr>
              <a:t> and </a:t>
            </a: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easy to use </a:t>
            </a:r>
            <a:r>
              <a:rPr lang="en-US" sz="1400" dirty="0" smtClean="0">
                <a:latin typeface="Cooper Black" panose="0208090404030B020404" pitchFamily="18" charset="0"/>
              </a:rPr>
              <a:t>interface</a:t>
            </a:r>
            <a:endParaRPr lang="en-US" sz="1400" dirty="0">
              <a:latin typeface="Cooper Black" panose="0208090404030B0204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3352" y="6138424"/>
            <a:ext cx="37954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61702" y="3609890"/>
            <a:ext cx="4449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86814" y="1597119"/>
            <a:ext cx="41870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72264" y="3626082"/>
            <a:ext cx="35283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ooper Black" panose="0208090404030B020404" pitchFamily="18" charset="0"/>
              </a:rPr>
              <a:t>Easy to use Agent evaluation tool to monitor work </a:t>
            </a: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quality</a:t>
            </a:r>
            <a:r>
              <a:rPr lang="en-US" sz="1400" dirty="0" smtClean="0">
                <a:latin typeface="Cooper Black" panose="0208090404030B020404" pitchFamily="18" charset="0"/>
              </a:rPr>
              <a:t> and </a:t>
            </a: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manage</a:t>
            </a:r>
            <a:r>
              <a:rPr lang="en-US" sz="1400" dirty="0" smtClean="0">
                <a:latin typeface="Cooper Black" panose="0208090404030B020404" pitchFamily="18" charset="0"/>
              </a:rPr>
              <a:t> the </a:t>
            </a:r>
            <a:r>
              <a:rPr lang="en-US" sz="1400" dirty="0">
                <a:solidFill>
                  <a:srgbClr val="FF0000"/>
                </a:solidFill>
                <a:latin typeface="Cooper Black" panose="0208090404030B020404" pitchFamily="18" charset="0"/>
              </a:rPr>
              <a:t>team</a:t>
            </a:r>
            <a:r>
              <a:rPr lang="en-US" sz="1400" dirty="0" smtClean="0">
                <a:latin typeface="Cooper Black" panose="0208090404030B020404" pitchFamily="18" charset="0"/>
              </a:rPr>
              <a:t> and </a:t>
            </a:r>
            <a:r>
              <a:rPr lang="en-US" sz="1400" dirty="0">
                <a:solidFill>
                  <a:srgbClr val="FF0000"/>
                </a:solidFill>
                <a:latin typeface="Cooper Black" panose="0208090404030B020404" pitchFamily="18" charset="0"/>
              </a:rPr>
              <a:t>campaign</a:t>
            </a:r>
            <a:r>
              <a:rPr lang="en-US" sz="1400" dirty="0" smtClean="0">
                <a:latin typeface="Cooper Black" panose="0208090404030B020404" pitchFamily="18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performance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 smtClean="0">
              <a:solidFill>
                <a:srgbClr val="FF0000"/>
              </a:solidFill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ooper Black" panose="0208090404030B020404" pitchFamily="18" charset="0"/>
              </a:rPr>
              <a:t>Able to </a:t>
            </a: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slice</a:t>
            </a:r>
            <a:r>
              <a:rPr lang="en-US" sz="1400" dirty="0" smtClean="0">
                <a:latin typeface="Cooper Black" panose="0208090404030B020404" pitchFamily="18" charset="0"/>
              </a:rPr>
              <a:t> and </a:t>
            </a: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track</a:t>
            </a:r>
            <a:r>
              <a:rPr lang="en-US" sz="1400" dirty="0" smtClean="0">
                <a:latin typeface="Cooper Black" panose="0208090404030B020404" pitchFamily="18" charset="0"/>
              </a:rPr>
              <a:t> the individual and group performance with </a:t>
            </a: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real-time reporting tool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Cooper Black" panose="0208090404030B020404" pitchFamily="18" charset="0"/>
              </a:rPr>
              <a:t>Automation of the data to 2020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88642" y="4939545"/>
            <a:ext cx="32546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Cooper Black" panose="0208090404030B020404" pitchFamily="18" charset="0"/>
              </a:rPr>
              <a:t>Keeps records for each candidate, </a:t>
            </a: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tracking</a:t>
            </a:r>
            <a:r>
              <a:rPr lang="en-US" sz="1400" dirty="0" smtClean="0">
                <a:latin typeface="Cooper Black" panose="0208090404030B020404" pitchFamily="18" charset="0"/>
              </a:rPr>
              <a:t> their </a:t>
            </a: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progress</a:t>
            </a:r>
            <a:r>
              <a:rPr lang="en-US" sz="1400" dirty="0" smtClean="0">
                <a:latin typeface="Cooper Black" panose="0208090404030B020404" pitchFamily="18" charset="0"/>
              </a:rPr>
              <a:t> from job application to onboarding </a:t>
            </a:r>
            <a:endParaRPr lang="en-US" sz="1400" dirty="0">
              <a:latin typeface="Cooper Black" panose="0208090404030B020404" pitchFamily="18" charset="0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Real-time</a:t>
            </a:r>
            <a:r>
              <a:rPr lang="en-US" sz="1400" dirty="0" smtClean="0">
                <a:latin typeface="Cooper Black" panose="0208090404030B020404" pitchFamily="18" charset="0"/>
              </a:rPr>
              <a:t> custom reports by campaign, progress, recruiter etc.</a:t>
            </a:r>
            <a:endParaRPr lang="en-US" sz="14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4000">
              <a:schemeClr val="accent1">
                <a:alpha val="73000"/>
                <a:lumMod val="46000"/>
                <a:lumOff val="54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3009" y="188640"/>
            <a:ext cx="4943873" cy="64633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Support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6" y="3485704"/>
            <a:ext cx="2985457" cy="15398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179977" y="1700808"/>
            <a:ext cx="3168355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2</a:t>
            </a:r>
            <a:r>
              <a:rPr lang="en-US" sz="2000" dirty="0" smtClean="0">
                <a:latin typeface="Cooper Black" panose="0208090404030B020404" pitchFamily="18" charset="0"/>
              </a:rPr>
              <a:t>0</a:t>
            </a:r>
            <a:r>
              <a:rPr lang="en-US" sz="20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2</a:t>
            </a:r>
            <a:r>
              <a:rPr lang="en-US" sz="2000" dirty="0" smtClean="0">
                <a:latin typeface="Cooper Black" panose="0208090404030B020404" pitchFamily="18" charset="0"/>
              </a:rPr>
              <a:t>0 </a:t>
            </a:r>
            <a:r>
              <a:rPr lang="en-US" sz="2000" dirty="0">
                <a:latin typeface="Cooper Black" panose="0208090404030B020404" pitchFamily="18" charset="0"/>
              </a:rPr>
              <a:t>SKEP </a:t>
            </a:r>
            <a:r>
              <a:rPr lang="en-US" sz="2000" dirty="0" smtClean="0">
                <a:latin typeface="Cooper Black" panose="0208090404030B020404" pitchFamily="18" charset="0"/>
              </a:rPr>
              <a:t>File Generation </a:t>
            </a:r>
            <a:r>
              <a:rPr lang="en-US" sz="2000" dirty="0">
                <a:latin typeface="Cooper Black" panose="0208090404030B020404" pitchFamily="18" charset="0"/>
              </a:rPr>
              <a:t>and </a:t>
            </a:r>
            <a:r>
              <a:rPr lang="en-US" sz="2000" dirty="0" smtClean="0">
                <a:latin typeface="Cooper Black" panose="0208090404030B020404" pitchFamily="18" charset="0"/>
              </a:rPr>
              <a:t>Uploads</a:t>
            </a:r>
            <a:endParaRPr lang="en-US" sz="2000" dirty="0">
              <a:latin typeface="Cooper Black" panose="0208090404030B020404" pitchFamily="18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503712" y="1832484"/>
            <a:ext cx="4104456" cy="75231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r>
              <a:rPr lang="en-US" sz="20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Creation</a:t>
            </a:r>
            <a:r>
              <a:rPr lang="en-US" sz="2000" dirty="0" smtClean="0">
                <a:latin typeface="Cooper Black" panose="0208090404030B020404" pitchFamily="18" charset="0"/>
              </a:rPr>
              <a:t> </a:t>
            </a:r>
            <a:r>
              <a:rPr lang="en-US" sz="2000" dirty="0">
                <a:latin typeface="Cooper Black" panose="0208090404030B020404" pitchFamily="18" charset="0"/>
              </a:rPr>
              <a:t>of new </a:t>
            </a:r>
            <a:r>
              <a:rPr lang="en-US" sz="2000" dirty="0">
                <a:solidFill>
                  <a:srgbClr val="FF0000"/>
                </a:solidFill>
                <a:latin typeface="Cooper Black" panose="0208090404030B020404" pitchFamily="18" charset="0"/>
              </a:rPr>
              <a:t>reports</a:t>
            </a:r>
            <a:r>
              <a:rPr lang="en-US" sz="2000" dirty="0">
                <a:latin typeface="Cooper Black" panose="0208090404030B020404" pitchFamily="18" charset="0"/>
              </a:rPr>
              <a:t> in Business Objects</a:t>
            </a:r>
            <a:endParaRPr lang="bg-BG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2681414"/>
            <a:ext cx="3096344" cy="31484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8328248" y="1854696"/>
            <a:ext cx="3001543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09728" indent="0" algn="ctr">
              <a:buNone/>
            </a:pPr>
            <a:r>
              <a:rPr lang="en-US" sz="2000" dirty="0">
                <a:latin typeface="Cooper Black" panose="0208090404030B020404" pitchFamily="18" charset="0"/>
              </a:rPr>
              <a:t>Visitors </a:t>
            </a:r>
            <a:r>
              <a:rPr lang="en-US" sz="2000" dirty="0" smtClean="0">
                <a:latin typeface="Cooper Black" panose="0208090404030B020404" pitchFamily="18" charset="0"/>
              </a:rPr>
              <a:t>Registration </a:t>
            </a:r>
            <a:r>
              <a:rPr lang="en-US" sz="20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Forms</a:t>
            </a:r>
            <a:endParaRPr lang="bg-BG" sz="2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7" y="2680637"/>
            <a:ext cx="3096000" cy="315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611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85179"/>
            <a:ext cx="2647950" cy="1724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Image result for shared knowled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" t="1681" r="1070"/>
          <a:stretch/>
        </p:blipFill>
        <p:spPr bwMode="auto">
          <a:xfrm>
            <a:off x="2063552" y="2707459"/>
            <a:ext cx="2706717" cy="17805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09" y="5157192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185179"/>
            <a:ext cx="2463882" cy="1888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68008" y="4581128"/>
            <a:ext cx="5184576" cy="1321229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Cost Efficient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endParaRPr lang="bg-BG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9366" y="753002"/>
            <a:ext cx="4680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oper Black" panose="0208090404030B020404" pitchFamily="18" charset="0"/>
              </a:rPr>
              <a:t>We are </a:t>
            </a:r>
            <a:r>
              <a:rPr lang="en-US" sz="2400" dirty="0" smtClean="0">
                <a:latin typeface="Cooper Black" panose="0208090404030B020404" pitchFamily="18" charset="0"/>
              </a:rPr>
              <a:t>using</a:t>
            </a:r>
            <a:endParaRPr lang="en-US" sz="2400" dirty="0">
              <a:latin typeface="Cooper Black" panose="0208090404030B020404" pitchFamily="18" charset="0"/>
            </a:endParaRP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ooper Black" panose="0208090404030B020404" pitchFamily="18" charset="0"/>
              </a:rPr>
              <a:t>b</a:t>
            </a:r>
            <a:r>
              <a:rPr lang="en-US" sz="2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est reporting</a:t>
            </a:r>
            <a:r>
              <a:rPr lang="en-US" sz="2400" dirty="0" smtClean="0">
                <a:latin typeface="Cooper Black" panose="0208090404030B0204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oper Black" panose="0208090404030B020404" pitchFamily="18" charset="0"/>
              </a:rPr>
              <a:t>practices</a:t>
            </a:r>
            <a:r>
              <a:rPr lang="en-US" sz="2400" dirty="0">
                <a:latin typeface="Cooper Black" panose="0208090404030B020404" pitchFamily="18" charset="0"/>
              </a:rPr>
              <a:t> across </a:t>
            </a:r>
            <a:r>
              <a:rPr lang="en-US" sz="2400" dirty="0" smtClean="0">
                <a:latin typeface="Cooper Black" panose="0208090404030B020404" pitchFamily="18" charset="0"/>
              </a:rPr>
              <a:t>Sitel </a:t>
            </a:r>
            <a:r>
              <a:rPr lang="en-US" sz="2400" dirty="0">
                <a:latin typeface="Cooper Black" panose="0208090404030B020404" pitchFamily="18" charset="0"/>
              </a:rPr>
              <a:t>countries while </a:t>
            </a:r>
            <a:r>
              <a:rPr lang="en-US" sz="2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sharing</a:t>
            </a:r>
            <a:r>
              <a:rPr lang="en-US" sz="2400" dirty="0" smtClean="0">
                <a:latin typeface="Cooper Black" panose="0208090404030B020404" pitchFamily="18" charset="0"/>
              </a:rPr>
              <a:t> </a:t>
            </a:r>
            <a:r>
              <a:rPr lang="en-US" sz="2400" dirty="0">
                <a:latin typeface="Cooper Black" panose="0208090404030B020404" pitchFamily="18" charset="0"/>
              </a:rPr>
              <a:t>our </a:t>
            </a:r>
            <a:r>
              <a:rPr lang="en-US" sz="2400" dirty="0">
                <a:solidFill>
                  <a:srgbClr val="FF0000"/>
                </a:solidFill>
                <a:latin typeface="Cooper Black" panose="0208090404030B020404" pitchFamily="18" charset="0"/>
              </a:rPr>
              <a:t>knowledge</a:t>
            </a:r>
            <a:r>
              <a:rPr lang="en-US" sz="2400" dirty="0">
                <a:latin typeface="Cooper Black" panose="0208090404030B020404" pitchFamily="18" charset="0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Cooper Black" panose="0208090404030B020404" pitchFamily="18" charset="0"/>
              </a:rPr>
              <a:t>responsibilities</a:t>
            </a:r>
            <a:r>
              <a:rPr lang="en-US" sz="2400" dirty="0">
                <a:latin typeface="Cooper Black" panose="0208090404030B020404" pitchFamily="18" charset="0"/>
              </a:rPr>
              <a:t> inside the </a:t>
            </a:r>
            <a:r>
              <a:rPr lang="en-US" sz="2400" dirty="0">
                <a:solidFill>
                  <a:srgbClr val="FF0000"/>
                </a:solidFill>
                <a:latin typeface="Cooper Black" panose="0208090404030B020404" pitchFamily="18" charset="0"/>
              </a:rPr>
              <a:t>team</a:t>
            </a:r>
            <a:r>
              <a:rPr lang="en-US" sz="2400" dirty="0">
                <a:latin typeface="Cooper Black" panose="0208090404030B020404" pitchFamily="18" charset="0"/>
              </a:rPr>
              <a:t> which leads to </a:t>
            </a:r>
          </a:p>
          <a:p>
            <a:pPr algn="ctr"/>
            <a:r>
              <a:rPr lang="en-US" sz="2400" dirty="0">
                <a:latin typeface="Cooper Black" panose="0208090404030B020404" pitchFamily="18" charset="0"/>
              </a:rPr>
              <a:t>b</a:t>
            </a:r>
            <a:r>
              <a:rPr lang="en-US" sz="2400" dirty="0" smtClean="0">
                <a:latin typeface="Cooper Black" panose="0208090404030B020404" pitchFamily="18" charset="0"/>
              </a:rPr>
              <a:t>etter </a:t>
            </a:r>
            <a:r>
              <a:rPr lang="en-US" sz="2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quality </a:t>
            </a:r>
            <a:r>
              <a:rPr lang="en-US" sz="2400" dirty="0" smtClean="0">
                <a:latin typeface="Cooper Black" panose="0208090404030B020404" pitchFamily="18" charset="0"/>
              </a:rPr>
              <a:t>and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data</a:t>
            </a:r>
            <a:r>
              <a:rPr lang="en-US" sz="2400" dirty="0" smtClean="0">
                <a:latin typeface="Cooper Black" panose="0208090404030B020404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consistency</a:t>
            </a:r>
            <a:endParaRPr lang="en-US" sz="2400" dirty="0">
              <a:solidFill>
                <a:srgbClr val="FF0000"/>
              </a:solidFill>
              <a:latin typeface="Cooper Black" panose="0208090404030B020404" pitchFamily="18" charset="0"/>
            </a:endParaRPr>
          </a:p>
          <a:p>
            <a:pPr algn="ctr"/>
            <a:endParaRPr lang="en-US" sz="2400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3912" y="3975691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oper Black" panose="0208090404030B020404" pitchFamily="18" charset="0"/>
              </a:rPr>
              <a:t>All this while being</a:t>
            </a:r>
          </a:p>
          <a:p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0" y="4723806"/>
            <a:ext cx="4632899" cy="17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Placeholder 104"/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3" b="6593"/>
          <a:stretch>
            <a:fillRect/>
          </a:stretch>
        </p:blipFill>
        <p:spPr>
          <a:xfrm>
            <a:off x="3935760" y="44624"/>
            <a:ext cx="984000" cy="984000"/>
          </a:xfrm>
        </p:spPr>
      </p:pic>
      <p:pic>
        <p:nvPicPr>
          <p:cNvPr id="103" name="Picture Placeholder 102"/>
          <p:cNvPicPr>
            <a:picLocks noGrp="1" noChangeAspect="1"/>
          </p:cNvPicPr>
          <p:nvPr>
            <p:ph type="pic" sz="quarter" idx="3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r="2789"/>
          <a:stretch>
            <a:fillRect/>
          </a:stretch>
        </p:blipFill>
        <p:spPr>
          <a:xfrm>
            <a:off x="1036840" y="3264650"/>
            <a:ext cx="984000" cy="984000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3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8" b="9138"/>
          <a:stretch>
            <a:fillRect/>
          </a:stretch>
        </p:blipFill>
        <p:spPr>
          <a:xfrm>
            <a:off x="6976630" y="5149330"/>
            <a:ext cx="984000" cy="984000"/>
          </a:xfr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40"/>
          </p:nvPr>
        </p:nvSpPr>
        <p:spPr>
          <a:xfrm>
            <a:off x="3392919" y="1065348"/>
            <a:ext cx="2069679" cy="21212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Georgi Tsatsev</a:t>
            </a:r>
            <a:endParaRPr lang="en-US" dirty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41"/>
          </p:nvPr>
        </p:nvSpPr>
        <p:spPr>
          <a:xfrm>
            <a:off x="3393911" y="1255478"/>
            <a:ext cx="2069679" cy="292084"/>
          </a:xfrm>
        </p:spPr>
        <p:txBody>
          <a:bodyPr>
            <a:normAutofit/>
          </a:bodyPr>
          <a:lstStyle/>
          <a:p>
            <a:r>
              <a:rPr lang="en-US" dirty="0" smtClean="0"/>
              <a:t>Head of Reporting</a:t>
            </a:r>
            <a:endParaRPr lang="en-US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42"/>
          </p:nvPr>
        </p:nvSpPr>
        <p:spPr>
          <a:xfrm>
            <a:off x="3367115" y="2648591"/>
            <a:ext cx="2069679" cy="212127"/>
          </a:xfrm>
        </p:spPr>
        <p:txBody>
          <a:bodyPr>
            <a:noAutofit/>
          </a:bodyPr>
          <a:lstStyle/>
          <a:p>
            <a:r>
              <a:rPr lang="en-US" sz="1100" dirty="0" smtClean="0"/>
              <a:t>Nikolay Lubenov</a:t>
            </a:r>
            <a:endParaRPr lang="en-US" sz="1100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43"/>
          </p:nvPr>
        </p:nvSpPr>
        <p:spPr>
          <a:xfrm>
            <a:off x="3367115" y="2879486"/>
            <a:ext cx="2069679" cy="292084"/>
          </a:xfrm>
        </p:spPr>
        <p:txBody>
          <a:bodyPr>
            <a:normAutofit/>
          </a:bodyPr>
          <a:lstStyle/>
          <a:p>
            <a:r>
              <a:rPr lang="en-US" dirty="0" smtClean="0"/>
              <a:t>Team Leader</a:t>
            </a:r>
            <a:endParaRPr lang="en-US" dirty="0"/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44"/>
          </p:nvPr>
        </p:nvSpPr>
        <p:spPr>
          <a:xfrm>
            <a:off x="482525" y="4313606"/>
            <a:ext cx="2069679" cy="2121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100" dirty="0" smtClean="0"/>
              <a:t>Boyan Simeonov</a:t>
            </a:r>
            <a:endParaRPr lang="en-US" sz="1100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45"/>
          </p:nvPr>
        </p:nvSpPr>
        <p:spPr>
          <a:xfrm>
            <a:off x="482525" y="4544501"/>
            <a:ext cx="2069679" cy="292084"/>
          </a:xfrm>
        </p:spPr>
        <p:txBody>
          <a:bodyPr>
            <a:normAutofit/>
          </a:bodyPr>
          <a:lstStyle/>
          <a:p>
            <a:r>
              <a:rPr lang="en-US" dirty="0" smtClean="0"/>
              <a:t>Reporting Analyst</a:t>
            </a:r>
            <a:endParaRPr lang="en-US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46"/>
          </p:nvPr>
        </p:nvSpPr>
        <p:spPr>
          <a:xfrm>
            <a:off x="2471921" y="4313606"/>
            <a:ext cx="2069679" cy="212127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Martin Shunanov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21" name="Espace réservé du texte 20"/>
          <p:cNvSpPr>
            <a:spLocks noGrp="1"/>
          </p:cNvSpPr>
          <p:nvPr>
            <p:ph type="body" sz="quarter" idx="47"/>
          </p:nvPr>
        </p:nvSpPr>
        <p:spPr>
          <a:xfrm>
            <a:off x="2471921" y="4544501"/>
            <a:ext cx="2069679" cy="292084"/>
          </a:xfrm>
        </p:spPr>
        <p:txBody>
          <a:bodyPr>
            <a:normAutofit/>
          </a:bodyPr>
          <a:lstStyle/>
          <a:p>
            <a:r>
              <a:rPr lang="en-US" dirty="0"/>
              <a:t>Reporting Analyst</a:t>
            </a:r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48"/>
          </p:nvPr>
        </p:nvSpPr>
        <p:spPr>
          <a:xfrm>
            <a:off x="4427760" y="4313606"/>
            <a:ext cx="2069679" cy="212127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Georgi Korfonozov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23" name="Espace réservé du texte 22"/>
          <p:cNvSpPr>
            <a:spLocks noGrp="1"/>
          </p:cNvSpPr>
          <p:nvPr>
            <p:ph type="body" sz="quarter" idx="49"/>
          </p:nvPr>
        </p:nvSpPr>
        <p:spPr>
          <a:xfrm>
            <a:off x="4427760" y="4544501"/>
            <a:ext cx="2069679" cy="292084"/>
          </a:xfrm>
        </p:spPr>
        <p:txBody>
          <a:bodyPr>
            <a:normAutofit/>
          </a:bodyPr>
          <a:lstStyle/>
          <a:p>
            <a:r>
              <a:rPr lang="en-US" dirty="0"/>
              <a:t>Reporting Analyst</a:t>
            </a:r>
          </a:p>
        </p:txBody>
      </p:sp>
      <p:sp>
        <p:nvSpPr>
          <p:cNvPr id="24" name="Espace réservé du texte 23"/>
          <p:cNvSpPr>
            <a:spLocks noGrp="1"/>
          </p:cNvSpPr>
          <p:nvPr>
            <p:ph type="body" sz="quarter" idx="50"/>
          </p:nvPr>
        </p:nvSpPr>
        <p:spPr>
          <a:xfrm>
            <a:off x="6370473" y="4313606"/>
            <a:ext cx="2069679" cy="2121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100" dirty="0" smtClean="0"/>
              <a:t>Vladin Iordanov</a:t>
            </a:r>
            <a:endParaRPr lang="en-US" sz="1100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51"/>
          </p:nvPr>
        </p:nvSpPr>
        <p:spPr>
          <a:xfrm>
            <a:off x="6370473" y="4544501"/>
            <a:ext cx="2069679" cy="292084"/>
          </a:xfrm>
        </p:spPr>
        <p:txBody>
          <a:bodyPr>
            <a:normAutofit/>
          </a:bodyPr>
          <a:lstStyle/>
          <a:p>
            <a:r>
              <a:rPr lang="en-US" dirty="0"/>
              <a:t>Reporting Analyst</a:t>
            </a:r>
          </a:p>
        </p:txBody>
      </p:sp>
      <p:sp>
        <p:nvSpPr>
          <p:cNvPr id="26" name="Espace réservé du texte 25"/>
          <p:cNvSpPr>
            <a:spLocks noGrp="1"/>
          </p:cNvSpPr>
          <p:nvPr>
            <p:ph type="body" sz="quarter" idx="52"/>
          </p:nvPr>
        </p:nvSpPr>
        <p:spPr>
          <a:xfrm>
            <a:off x="545843" y="6210945"/>
            <a:ext cx="2069679" cy="21212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Lyulina Gibinska</a:t>
            </a:r>
            <a:endParaRPr lang="en-US" dirty="0"/>
          </a:p>
        </p:txBody>
      </p:sp>
      <p:sp>
        <p:nvSpPr>
          <p:cNvPr id="27" name="Espace réservé du texte 26"/>
          <p:cNvSpPr>
            <a:spLocks noGrp="1"/>
          </p:cNvSpPr>
          <p:nvPr>
            <p:ph type="body" sz="quarter" idx="53"/>
          </p:nvPr>
        </p:nvSpPr>
        <p:spPr>
          <a:xfrm>
            <a:off x="545843" y="6441840"/>
            <a:ext cx="2069679" cy="292084"/>
          </a:xfrm>
        </p:spPr>
        <p:txBody>
          <a:bodyPr>
            <a:normAutofit/>
          </a:bodyPr>
          <a:lstStyle/>
          <a:p>
            <a:r>
              <a:rPr lang="en-US" dirty="0"/>
              <a:t>Reporting Analyst</a:t>
            </a:r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54"/>
          </p:nvPr>
        </p:nvSpPr>
        <p:spPr>
          <a:xfrm>
            <a:off x="2586366" y="6210945"/>
            <a:ext cx="2069679" cy="2121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Ivan Donchev</a:t>
            </a:r>
          </a:p>
          <a:p>
            <a:endParaRPr lang="en-US" dirty="0"/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55"/>
          </p:nvPr>
        </p:nvSpPr>
        <p:spPr>
          <a:xfrm>
            <a:off x="2615522" y="6441840"/>
            <a:ext cx="2069679" cy="292084"/>
          </a:xfrm>
        </p:spPr>
        <p:txBody>
          <a:bodyPr>
            <a:normAutofit/>
          </a:bodyPr>
          <a:lstStyle/>
          <a:p>
            <a:r>
              <a:rPr lang="en-US" dirty="0"/>
              <a:t>Reporting Analyst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56"/>
          </p:nvPr>
        </p:nvSpPr>
        <p:spPr>
          <a:xfrm>
            <a:off x="4482564" y="6210945"/>
            <a:ext cx="2069679" cy="2121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Ilian Kukov</a:t>
            </a:r>
          </a:p>
        </p:txBody>
      </p:sp>
      <p:sp>
        <p:nvSpPr>
          <p:cNvPr id="31" name="Espace réservé du texte 30"/>
          <p:cNvSpPr>
            <a:spLocks noGrp="1"/>
          </p:cNvSpPr>
          <p:nvPr>
            <p:ph type="body" sz="quarter" idx="57"/>
          </p:nvPr>
        </p:nvSpPr>
        <p:spPr>
          <a:xfrm>
            <a:off x="4491078" y="6441840"/>
            <a:ext cx="2069679" cy="292084"/>
          </a:xfrm>
        </p:spPr>
        <p:txBody>
          <a:bodyPr>
            <a:normAutofit/>
          </a:bodyPr>
          <a:lstStyle/>
          <a:p>
            <a:r>
              <a:rPr lang="en-US" dirty="0"/>
              <a:t>Reporting Analyst</a:t>
            </a:r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58"/>
          </p:nvPr>
        </p:nvSpPr>
        <p:spPr>
          <a:xfrm>
            <a:off x="6502304" y="6210945"/>
            <a:ext cx="2069679" cy="2121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Yavor Filipov</a:t>
            </a:r>
          </a:p>
        </p:txBody>
      </p:sp>
      <p:sp>
        <p:nvSpPr>
          <p:cNvPr id="33" name="Espace réservé du texte 32"/>
          <p:cNvSpPr>
            <a:spLocks noGrp="1"/>
          </p:cNvSpPr>
          <p:nvPr>
            <p:ph type="body" sz="quarter" idx="59"/>
          </p:nvPr>
        </p:nvSpPr>
        <p:spPr>
          <a:xfrm>
            <a:off x="6490255" y="6441840"/>
            <a:ext cx="2069679" cy="292084"/>
          </a:xfrm>
        </p:spPr>
        <p:txBody>
          <a:bodyPr>
            <a:normAutofit/>
          </a:bodyPr>
          <a:lstStyle/>
          <a:p>
            <a:r>
              <a:rPr lang="en-US" dirty="0"/>
              <a:t>Reporting Analyst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-1305162" y="1258916"/>
            <a:ext cx="86409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Placeholder 50"/>
          <p:cNvPicPr>
            <a:picLocks noGrp="1" noChangeAspect="1"/>
          </p:cNvPicPr>
          <p:nvPr>
            <p:ph type="pic" sz="quarter" idx="3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8" b="10198"/>
          <a:stretch>
            <a:fillRect/>
          </a:stretch>
        </p:blipFill>
        <p:spPr>
          <a:xfrm>
            <a:off x="4970599" y="3264650"/>
            <a:ext cx="984000" cy="984000"/>
          </a:xfrm>
        </p:spPr>
      </p:pic>
      <p:pic>
        <p:nvPicPr>
          <p:cNvPr id="53" name="Picture Placeholder 52"/>
          <p:cNvPicPr>
            <a:picLocks noGrp="1" noChangeAspect="1"/>
          </p:cNvPicPr>
          <p:nvPr>
            <p:ph type="pic" sz="quarter" idx="3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" r="3933"/>
          <a:stretch>
            <a:fillRect/>
          </a:stretch>
        </p:blipFill>
        <p:spPr>
          <a:xfrm>
            <a:off x="3909954" y="1643619"/>
            <a:ext cx="984000" cy="984000"/>
          </a:xfrm>
        </p:spPr>
      </p:pic>
      <p:pic>
        <p:nvPicPr>
          <p:cNvPr id="59" name="Picture Placeholder 58"/>
          <p:cNvPicPr>
            <a:picLocks noGrp="1" noChangeAspect="1"/>
          </p:cNvPicPr>
          <p:nvPr>
            <p:ph type="pic" sz="quarter" idx="37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 b="7422"/>
          <a:stretch>
            <a:fillRect/>
          </a:stretch>
        </p:blipFill>
        <p:spPr>
          <a:xfrm>
            <a:off x="5025642" y="5149205"/>
            <a:ext cx="984250" cy="984250"/>
          </a:xfrm>
        </p:spPr>
      </p:pic>
      <p:pic>
        <p:nvPicPr>
          <p:cNvPr id="61" name="Picture Placeholder 60"/>
          <p:cNvPicPr>
            <a:picLocks noGrp="1" noChangeAspect="1"/>
          </p:cNvPicPr>
          <p:nvPr>
            <p:ph type="pic" sz="quarter" idx="39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7" b="12727"/>
          <a:stretch>
            <a:fillRect/>
          </a:stretch>
        </p:blipFill>
        <p:spPr>
          <a:xfrm>
            <a:off x="3129147" y="5149999"/>
            <a:ext cx="984250" cy="982662"/>
          </a:xfrm>
        </p:spPr>
      </p:pic>
      <p:pic>
        <p:nvPicPr>
          <p:cNvPr id="63" name="Picture Placeholder 62"/>
          <p:cNvPicPr>
            <a:picLocks noGrp="1" noChangeAspect="1"/>
          </p:cNvPicPr>
          <p:nvPr>
            <p:ph type="pic" sz="quarter" idx="35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1099668" y="5149205"/>
            <a:ext cx="984250" cy="984250"/>
          </a:xfrm>
        </p:spPr>
      </p:pic>
      <p:pic>
        <p:nvPicPr>
          <p:cNvPr id="65" name="Picture Placeholder 64"/>
          <p:cNvPicPr>
            <a:picLocks noGrp="1" noChangeAspect="1"/>
          </p:cNvPicPr>
          <p:nvPr>
            <p:ph type="pic" sz="quarter" idx="34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" b="1822"/>
          <a:stretch>
            <a:fillRect/>
          </a:stretch>
        </p:blipFill>
        <p:spPr>
          <a:xfrm>
            <a:off x="6903750" y="3264525"/>
            <a:ext cx="984250" cy="984250"/>
          </a:xfrm>
        </p:spPr>
      </p:pic>
      <p:pic>
        <p:nvPicPr>
          <p:cNvPr id="67" name="Picture Placeholder 66"/>
          <p:cNvPicPr>
            <a:picLocks noGrp="1" noChangeAspect="1"/>
          </p:cNvPicPr>
          <p:nvPr>
            <p:ph type="pic" sz="quarter" idx="32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5" b="8935"/>
          <a:stretch>
            <a:fillRect/>
          </a:stretch>
        </p:blipFill>
        <p:spPr>
          <a:xfrm>
            <a:off x="3052475" y="3264525"/>
            <a:ext cx="982662" cy="984250"/>
          </a:xfrm>
        </p:spPr>
      </p:pic>
      <p:sp>
        <p:nvSpPr>
          <p:cNvPr id="34" name="TextBox 33"/>
          <p:cNvSpPr txBox="1"/>
          <p:nvPr/>
        </p:nvSpPr>
        <p:spPr>
          <a:xfrm>
            <a:off x="42749" y="59093"/>
            <a:ext cx="3322039" cy="64633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eet The Team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8377581" y="394780"/>
            <a:ext cx="12049" cy="6193102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05231" y="612421"/>
            <a:ext cx="225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oper Black" panose="0208090404030B020404" pitchFamily="18" charset="0"/>
              </a:rPr>
              <a:t>Our skillset</a:t>
            </a:r>
            <a:endParaRPr lang="en-US" sz="2400" dirty="0">
              <a:latin typeface="Cooper Black" panose="0208090404030B0204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68688" y="1547562"/>
            <a:ext cx="3087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i="1" dirty="0" smtClean="0"/>
              <a:t>MS Excel &amp; Access DB proficiency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i="1" dirty="0" smtClean="0"/>
              <a:t>Dashboard development and report automations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i="1" dirty="0" smtClean="0"/>
              <a:t>VBA/VBS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i="1" dirty="0" smtClean="0"/>
              <a:t>SAP Business Objects reports design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i="1" dirty="0" smtClean="0"/>
              <a:t>MS SQL, SSMS, ETL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i="1" dirty="0" smtClean="0"/>
              <a:t>PowerShell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i="1" dirty="0"/>
              <a:t>Avaya/CMS</a:t>
            </a:r>
            <a:endParaRPr lang="en-US" i="1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i="1" dirty="0" smtClean="0"/>
              <a:t>Business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i="1" dirty="0" smtClean="0"/>
              <a:t>PowerPoint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064" y="1213585"/>
            <a:ext cx="11620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250" y="5455222"/>
            <a:ext cx="1849506" cy="11915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4917957"/>
            <a:ext cx="2436456" cy="8201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91" y="5173684"/>
            <a:ext cx="1562596" cy="877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571" y="4797152"/>
            <a:ext cx="2141630" cy="11046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21460" y="1758"/>
            <a:ext cx="4261399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What</a:t>
            </a:r>
            <a:r>
              <a:rPr lang="en-US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 We Do?</a:t>
            </a:r>
            <a:endParaRPr lang="bg-BG" dirty="0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10386" y="4540462"/>
            <a:ext cx="1826289" cy="330830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sz="1800" dirty="0" smtClean="0">
                <a:latin typeface="Cooper Black" panose="0208090404030B020404" pitchFamily="18" charset="0"/>
              </a:rPr>
              <a:t>Site Support</a:t>
            </a:r>
            <a:endParaRPr lang="en-US" sz="1800" dirty="0">
              <a:latin typeface="Cooper Black" panose="0208090404030B020404" pitchFamily="18" charset="0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8198937" y="1728068"/>
            <a:ext cx="3960440" cy="743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buNone/>
            </a:pPr>
            <a:r>
              <a:rPr lang="en-US" sz="1800" dirty="0" smtClean="0">
                <a:latin typeface="Cooper Black" panose="0208090404030B020404" pitchFamily="18" charset="0"/>
              </a:rPr>
              <a:t>Add-hoc Reports </a:t>
            </a:r>
          </a:p>
          <a:p>
            <a:pPr marL="109728" indent="0">
              <a:buNone/>
            </a:pPr>
            <a:r>
              <a:rPr lang="en-US" sz="1800" dirty="0" smtClean="0">
                <a:latin typeface="Cooper Black" panose="0208090404030B020404" pitchFamily="18" charset="0"/>
              </a:rPr>
              <a:t>Business Analysis </a:t>
            </a:r>
            <a:r>
              <a:rPr lang="en-US" sz="1800" b="1" dirty="0" smtClean="0">
                <a:latin typeface="Century" panose="02040604050505020304" pitchFamily="18" charset="0"/>
              </a:rPr>
              <a:t>&amp;</a:t>
            </a:r>
            <a:r>
              <a:rPr lang="en-US" sz="1800" dirty="0" smtClean="0">
                <a:latin typeface="Cooper Black" panose="0208090404030B020404" pitchFamily="18" charset="0"/>
              </a:rPr>
              <a:t> Insights </a:t>
            </a:r>
            <a:endParaRPr lang="bg-BG" sz="1800" dirty="0">
              <a:latin typeface="Cooper Black" panose="0208090404030B020404" pitchFamily="18" charset="0"/>
            </a:endParaRPr>
          </a:p>
          <a:p>
            <a:pPr marL="109728" indent="0">
              <a:buFont typeface="Arial" panose="020B0604020202020204" pitchFamily="34" charset="0"/>
              <a:buNone/>
            </a:pPr>
            <a:endParaRPr lang="bg-BG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5474982" y="1772816"/>
            <a:ext cx="1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oper Black" panose="0208090404030B020404" pitchFamily="18" charset="0"/>
              </a:rPr>
              <a:t>Agent Reports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451989" y="4252111"/>
            <a:ext cx="3907675" cy="650523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algn="ctr">
              <a:buNone/>
            </a:pPr>
            <a:r>
              <a:rPr lang="en-US" sz="1800" dirty="0" smtClean="0">
                <a:latin typeface="Cooper Black" panose="0208090404030B020404" pitchFamily="18" charset="0"/>
              </a:rPr>
              <a:t>Tools Development </a:t>
            </a:r>
            <a:r>
              <a:rPr lang="en-US" sz="1800" b="1" dirty="0" smtClean="0">
                <a:latin typeface="Century" panose="02040604050505020304" pitchFamily="18" charset="0"/>
              </a:rPr>
              <a:t>&amp;     </a:t>
            </a:r>
            <a:r>
              <a:rPr lang="en-US" sz="1800" dirty="0" smtClean="0">
                <a:latin typeface="Cooper Black" panose="0208090404030B020404" pitchFamily="18" charset="0"/>
              </a:rPr>
              <a:t>Process </a:t>
            </a:r>
            <a:r>
              <a:rPr lang="en-US" sz="1800" dirty="0">
                <a:latin typeface="Cooper Black" panose="0208090404030B020404" pitchFamily="18" charset="0"/>
              </a:rPr>
              <a:t>Improvement </a:t>
            </a:r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4952017" y="4511338"/>
            <a:ext cx="2800167" cy="38907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en-US" sz="1800" dirty="0" smtClean="0">
                <a:latin typeface="Cooper Black" panose="0208090404030B020404" pitchFamily="18" charset="0"/>
              </a:rPr>
              <a:t>Automation Projects</a:t>
            </a:r>
            <a:endParaRPr lang="bg-BG" sz="1800" dirty="0"/>
          </a:p>
        </p:txBody>
      </p:sp>
      <p:pic>
        <p:nvPicPr>
          <p:cNvPr id="23" name="Picture 2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2451732"/>
            <a:ext cx="2257200" cy="1504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0797" y="1702549"/>
            <a:ext cx="332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oper Black" panose="0208090404030B020404" pitchFamily="18" charset="0"/>
              </a:rPr>
              <a:t>Internal </a:t>
            </a:r>
            <a:r>
              <a:rPr lang="en-US" b="1" dirty="0" smtClean="0">
                <a:latin typeface="Century" panose="02040604050505020304" pitchFamily="18" charset="0"/>
              </a:rPr>
              <a:t>&amp;</a:t>
            </a:r>
            <a:r>
              <a:rPr lang="en-US" dirty="0" smtClean="0">
                <a:latin typeface="Cooper Black" panose="0208090404030B020404" pitchFamily="18" charset="0"/>
              </a:rPr>
              <a:t> Client Reporting</a:t>
            </a:r>
            <a:endParaRPr lang="en-US" dirty="0">
              <a:latin typeface="Cooper Black" panose="0208090404030B0204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6" y="5013409"/>
            <a:ext cx="1728192" cy="151048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71" b="91741" l="9992" r="89924">
                        <a14:foregroundMark x1="24809" y1="21855" x2="14987" y2="57814"/>
                        <a14:foregroundMark x1="75106" y1="22490" x2="79678" y2="57814"/>
                        <a14:foregroundMark x1="73582" y1="25921" x2="71550" y2="56798"/>
                        <a14:foregroundMark x1="71973" y1="28590" x2="66723" y2="46379"/>
                        <a14:foregroundMark x1="24217" y1="29479" x2="30652" y2="48412"/>
                        <a14:foregroundMark x1="21338" y1="44346" x2="29467" y2="55527"/>
                        <a14:foregroundMark x1="14987" y1="70902" x2="31075" y2="70394"/>
                        <a14:foregroundMark x1="30398" y1="70902" x2="29890" y2="61881"/>
                        <a14:foregroundMark x1="15834" y1="69250" x2="15919" y2="61245"/>
                        <a14:foregroundMark x1="16511" y1="62643" x2="29382" y2="62643"/>
                        <a14:foregroundMark x1="18374" y1="66963" x2="27434" y2="67090"/>
                        <a14:foregroundMark x1="16935" y1="65693" x2="30737" y2="65947"/>
                        <a14:foregroundMark x1="78323" y1="32147" x2="83743" y2="56163"/>
                        <a14:foregroundMark x1="69009" y1="69759" x2="84505" y2="70140"/>
                        <a14:foregroundMark x1="70618" y1="63024" x2="69009" y2="69759"/>
                        <a14:foregroundMark x1="71211" y1="63151" x2="83404" y2="63024"/>
                        <a14:foregroundMark x1="84081" y1="63278" x2="69009" y2="70140"/>
                        <a14:foregroundMark x1="83404" y1="63151" x2="83319" y2="69759"/>
                        <a14:foregroundMark x1="81541" y1="63405" x2="82557" y2="68869"/>
                        <a14:foregroundMark x1="16003" y1="80432" x2="16088" y2="90724"/>
                        <a14:foregroundMark x1="16511" y1="80813" x2="19221" y2="80559"/>
                        <a14:foregroundMark x1="16681" y1="87039" x2="19475" y2="85642"/>
                        <a14:foregroundMark x1="22185" y1="81194" x2="22185" y2="90978"/>
                        <a14:foregroundMark x1="22947" y1="80813" x2="24979" y2="80305"/>
                        <a14:foregroundMark x1="25233" y1="80305" x2="26164" y2="80432"/>
                        <a14:foregroundMark x1="21931" y1="85515" x2="24640" y2="85896"/>
                        <a14:foregroundMark x1="22523" y1="91360" x2="25995" y2="91360"/>
                        <a14:foregroundMark x1="19221" y1="86150" x2="19983" y2="82592"/>
                        <a14:foregroundMark x1="19729" y1="82338" x2="19052" y2="80305"/>
                        <a14:foregroundMark x1="16088" y1="90216" x2="16003" y2="91614"/>
                        <a14:foregroundMark x1="24809" y1="21982" x2="36325" y2="39263"/>
                        <a14:foregroundMark x1="36071" y1="40152" x2="31329" y2="53875"/>
                        <a14:foregroundMark x1="29636" y1="56163" x2="15157" y2="57942"/>
                        <a14:foregroundMark x1="28789" y1="57306" x2="31414" y2="52859"/>
                        <a14:foregroundMark x1="28196" y1="80305" x2="28112" y2="90597"/>
                        <a14:foregroundMark x1="28366" y1="80559" x2="31160" y2="80940"/>
                        <a14:foregroundMark x1="31329" y1="80813" x2="32261" y2="83355"/>
                        <a14:foregroundMark x1="32261" y1="83609" x2="30821" y2="86023"/>
                        <a14:foregroundMark x1="30652" y1="86150" x2="28620" y2="85769"/>
                        <a14:foregroundMark x1="30229" y1="86531" x2="32176" y2="91614"/>
                        <a14:foregroundMark x1="28112" y1="90089" x2="28366" y2="91360"/>
                        <a14:foregroundMark x1="34716" y1="80813" x2="34462" y2="91741"/>
                        <a14:foregroundMark x1="34801" y1="80432" x2="37934" y2="80813"/>
                        <a14:foregroundMark x1="34886" y1="85896" x2="36325" y2="85769"/>
                        <a14:foregroundMark x1="41236" y1="80940" x2="39966" y2="83736"/>
                        <a14:foregroundMark x1="40135" y1="84371" x2="40135" y2="89581"/>
                        <a14:foregroundMark x1="43776" y1="83355" x2="43692" y2="89072"/>
                        <a14:foregroundMark x1="43692" y1="90089" x2="42083" y2="91360"/>
                        <a14:foregroundMark x1="40135" y1="90216" x2="41575" y2="91233"/>
                        <a14:foregroundMark x1="41321" y1="80813" x2="42760" y2="80559"/>
                        <a14:foregroundMark x1="43438" y1="80940" x2="43946" y2="83863"/>
                        <a14:foregroundMark x1="46909" y1="80813" x2="46571" y2="91487"/>
                        <a14:foregroundMark x1="47079" y1="80940" x2="49619" y2="80813"/>
                        <a14:foregroundMark x1="50042" y1="81321" x2="50635" y2="82846"/>
                        <a14:foregroundMark x1="50381" y1="55273" x2="63336" y2="22618"/>
                        <a14:foregroundMark x1="66554" y1="46125" x2="70618" y2="57306"/>
                        <a14:foregroundMark x1="71041" y1="57306" x2="80017" y2="57306"/>
                        <a14:foregroundMark x1="78154" y1="33418" x2="75191" y2="23253"/>
                        <a14:foregroundMark x1="71888" y1="28590" x2="75191" y2="22745"/>
                        <a14:foregroundMark x1="49534" y1="55273" x2="50381" y2="54130"/>
                        <a14:foregroundMark x1="49196" y1="55273" x2="47333" y2="57433"/>
                        <a14:foregroundMark x1="47333" y1="57560" x2="48857" y2="61753"/>
                        <a14:foregroundMark x1="48857" y1="61881" x2="52329" y2="59720"/>
                        <a14:foregroundMark x1="50889" y1="54003" x2="52498" y2="59212"/>
                        <a14:foregroundMark x1="58002" y1="33291" x2="49873" y2="52986"/>
                        <a14:foregroundMark x1="60119" y1="34053" x2="52667" y2="55909"/>
                        <a14:foregroundMark x1="52752" y1="55654" x2="53345" y2="58069"/>
                        <a14:foregroundMark x1="53260" y1="58196" x2="52752" y2="60737"/>
                        <a14:foregroundMark x1="52752" y1="60991" x2="50804" y2="62897"/>
                        <a14:foregroundMark x1="50550" y1="62643" x2="48095" y2="62008"/>
                        <a14:foregroundMark x1="50212" y1="63151" x2="47925" y2="61499"/>
                        <a14:foregroundMark x1="47925" y1="62008" x2="46655" y2="57687"/>
                        <a14:foregroundMark x1="46740" y1="57433" x2="47925" y2="54003"/>
                        <a14:foregroundMark x1="48010" y1="54384" x2="50296" y2="52478"/>
                        <a14:foregroundMark x1="50550" y1="82719" x2="49873" y2="85896"/>
                        <a14:foregroundMark x1="49704" y1="85133" x2="48010" y2="86277"/>
                        <a14:foregroundMark x1="48942" y1="86531" x2="50635" y2="91487"/>
                        <a14:foregroundMark x1="52921" y1="80305" x2="52921" y2="91105"/>
                        <a14:foregroundMark x1="53514" y1="81194" x2="55292" y2="86785"/>
                        <a14:foregroundMark x1="57832" y1="80813" x2="55715" y2="86531"/>
                        <a14:foregroundMark x1="58002" y1="80559" x2="57917" y2="91105"/>
                        <a14:foregroundMark x1="62320" y1="80559" x2="60203" y2="91105"/>
                        <a14:foregroundMark x1="62659" y1="80940" x2="64776" y2="91360"/>
                        <a14:foregroundMark x1="61135" y1="88691" x2="63929" y2="88437"/>
                        <a14:foregroundMark x1="67062" y1="81194" x2="66977" y2="91105"/>
                        <a14:foregroundMark x1="67485" y1="81067" x2="70787" y2="91360"/>
                        <a14:foregroundMark x1="70872" y1="80559" x2="71041" y2="89327"/>
                        <a14:foregroundMark x1="77477" y1="82846" x2="76376" y2="80305"/>
                        <a14:foregroundMark x1="75868" y1="80305" x2="74005" y2="81194"/>
                        <a14:foregroundMark x1="74174" y1="80940" x2="73751" y2="87802"/>
                        <a14:foregroundMark x1="73666" y1="87929" x2="74259" y2="90724"/>
                        <a14:foregroundMark x1="74513" y1="90978" x2="76376" y2="91360"/>
                        <a14:foregroundMark x1="76715" y1="90978" x2="77477" y2="88818"/>
                        <a14:foregroundMark x1="80271" y1="80559" x2="83827" y2="80432"/>
                        <a14:foregroundMark x1="80271" y1="80305" x2="80102" y2="90978"/>
                        <a14:foregroundMark x1="80356" y1="86150" x2="82049" y2="85769"/>
                        <a14:foregroundMark x1="80102" y1="91105" x2="83827" y2="91233"/>
                        <a14:backgroundMark x1="62574" y1="83100" x2="61558" y2="87294"/>
                        <a14:backgroundMark x1="17082" y1="81600" x2="16904" y2="85600"/>
                        <a14:backgroundMark x1="29004" y1="81867" x2="29004" y2="85067"/>
                        <a14:backgroundMark x1="41281" y1="82400" x2="41281" y2="8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21" y="2451824"/>
            <a:ext cx="2257882" cy="15046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9" y="5013409"/>
            <a:ext cx="1963217" cy="129461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655840" y="2284510"/>
            <a:ext cx="0" cy="1967601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029100" y="2284510"/>
            <a:ext cx="0" cy="1967601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55840" y="4509120"/>
            <a:ext cx="0" cy="1967601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029100" y="4556289"/>
            <a:ext cx="0" cy="1967601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300" y="2449160"/>
            <a:ext cx="1409700" cy="1638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3" y="2449160"/>
            <a:ext cx="13525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1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86476EE-9FD2-4CEA-A6D9-0AD39ADF3D03}"/>
              </a:ext>
            </a:extLst>
          </p:cNvPr>
          <p:cNvSpPr txBox="1"/>
          <p:nvPr/>
        </p:nvSpPr>
        <p:spPr>
          <a:xfrm>
            <a:off x="0" y="659976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hlinkClick r:id="rId2"/>
              </a:rPr>
              <a:t>www.free-powerpoint-templates-design.com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5" name="Group 1">
            <a:extLst>
              <a:ext uri="{FF2B5EF4-FFF2-40B4-BE49-F238E27FC236}">
                <a16:creationId xmlns="" xmlns:a16="http://schemas.microsoft.com/office/drawing/2014/main" id="{96BB4CD4-6FC7-49FF-8924-4B6FC2F5A9D0}"/>
              </a:ext>
            </a:extLst>
          </p:cNvPr>
          <p:cNvGrpSpPr/>
          <p:nvPr/>
        </p:nvGrpSpPr>
        <p:grpSpPr>
          <a:xfrm>
            <a:off x="3847083" y="1788587"/>
            <a:ext cx="4472740" cy="4341629"/>
            <a:chOff x="2323083" y="1750735"/>
            <a:chExt cx="4472740" cy="4341629"/>
          </a:xfrm>
        </p:grpSpPr>
        <p:sp>
          <p:nvSpPr>
            <p:cNvPr id="6" name="Oval 2">
              <a:extLst>
                <a:ext uri="{FF2B5EF4-FFF2-40B4-BE49-F238E27FC236}">
                  <a16:creationId xmlns="" xmlns:a16="http://schemas.microsoft.com/office/drawing/2014/main" id="{831BF6E6-2A6C-4829-A984-AF0C5E960D43}"/>
                </a:ext>
              </a:extLst>
            </p:cNvPr>
            <p:cNvSpPr/>
            <p:nvPr/>
          </p:nvSpPr>
          <p:spPr>
            <a:xfrm>
              <a:off x="2388990" y="1750735"/>
              <a:ext cx="4341629" cy="4341629"/>
            </a:xfrm>
            <a:prstGeom prst="ellipse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Oval 3">
              <a:extLst>
                <a:ext uri="{FF2B5EF4-FFF2-40B4-BE49-F238E27FC236}">
                  <a16:creationId xmlns="" xmlns:a16="http://schemas.microsoft.com/office/drawing/2014/main" id="{6E60BD8F-854C-4F3B-AD84-8E9D68AF42A6}"/>
                </a:ext>
              </a:extLst>
            </p:cNvPr>
            <p:cNvSpPr/>
            <p:nvPr/>
          </p:nvSpPr>
          <p:spPr>
            <a:xfrm>
              <a:off x="2323083" y="3867495"/>
              <a:ext cx="131813" cy="131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4">
              <a:extLst>
                <a:ext uri="{FF2B5EF4-FFF2-40B4-BE49-F238E27FC236}">
                  <a16:creationId xmlns="" xmlns:a16="http://schemas.microsoft.com/office/drawing/2014/main" id="{F5A4ACCC-8E69-475D-8901-EB336CE75DB5}"/>
                </a:ext>
              </a:extLst>
            </p:cNvPr>
            <p:cNvSpPr/>
            <p:nvPr/>
          </p:nvSpPr>
          <p:spPr>
            <a:xfrm>
              <a:off x="3472176" y="5748785"/>
              <a:ext cx="131813" cy="1318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5">
              <a:extLst>
                <a:ext uri="{FF2B5EF4-FFF2-40B4-BE49-F238E27FC236}">
                  <a16:creationId xmlns="" xmlns:a16="http://schemas.microsoft.com/office/drawing/2014/main" id="{6FBDD845-6076-48A3-B01D-04688871CDA6}"/>
                </a:ext>
              </a:extLst>
            </p:cNvPr>
            <p:cNvSpPr/>
            <p:nvPr/>
          </p:nvSpPr>
          <p:spPr>
            <a:xfrm>
              <a:off x="5627959" y="5731201"/>
              <a:ext cx="131813" cy="131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6">
              <a:extLst>
                <a:ext uri="{FF2B5EF4-FFF2-40B4-BE49-F238E27FC236}">
                  <a16:creationId xmlns="" xmlns:a16="http://schemas.microsoft.com/office/drawing/2014/main" id="{A6F2C732-957A-4089-A1B5-DCFBBDEE7436}"/>
                </a:ext>
              </a:extLst>
            </p:cNvPr>
            <p:cNvSpPr/>
            <p:nvPr/>
          </p:nvSpPr>
          <p:spPr>
            <a:xfrm>
              <a:off x="6664010" y="3867495"/>
              <a:ext cx="131813" cy="1318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7">
              <a:extLst>
                <a:ext uri="{FF2B5EF4-FFF2-40B4-BE49-F238E27FC236}">
                  <a16:creationId xmlns="" xmlns:a16="http://schemas.microsoft.com/office/drawing/2014/main" id="{06CBE43B-D674-4BDF-8ECC-E1B8A4F85240}"/>
                </a:ext>
              </a:extLst>
            </p:cNvPr>
            <p:cNvSpPr/>
            <p:nvPr/>
          </p:nvSpPr>
          <p:spPr>
            <a:xfrm>
              <a:off x="5619167" y="1965330"/>
              <a:ext cx="131813" cy="1318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8">
              <a:extLst>
                <a:ext uri="{FF2B5EF4-FFF2-40B4-BE49-F238E27FC236}">
                  <a16:creationId xmlns="" xmlns:a16="http://schemas.microsoft.com/office/drawing/2014/main" id="{8F3C313B-956F-4A39-9062-EE75CE29834C}"/>
                </a:ext>
              </a:extLst>
            </p:cNvPr>
            <p:cNvSpPr/>
            <p:nvPr/>
          </p:nvSpPr>
          <p:spPr>
            <a:xfrm>
              <a:off x="3454592" y="1965330"/>
              <a:ext cx="131813" cy="1318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3" name="Straight Arrow Connector 9">
            <a:extLst>
              <a:ext uri="{FF2B5EF4-FFF2-40B4-BE49-F238E27FC236}">
                <a16:creationId xmlns="" xmlns:a16="http://schemas.microsoft.com/office/drawing/2014/main" id="{F4C72D5A-DA5D-4771-ABB3-A5F7BBFB5CBE}"/>
              </a:ext>
            </a:extLst>
          </p:cNvPr>
          <p:cNvCxnSpPr/>
          <p:nvPr/>
        </p:nvCxnSpPr>
        <p:spPr>
          <a:xfrm>
            <a:off x="4738541" y="3186405"/>
            <a:ext cx="2705493" cy="154599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0">
            <a:extLst>
              <a:ext uri="{FF2B5EF4-FFF2-40B4-BE49-F238E27FC236}">
                <a16:creationId xmlns="" xmlns:a16="http://schemas.microsoft.com/office/drawing/2014/main" id="{83E2BA47-0BE6-40A5-A0C9-330A191874E3}"/>
              </a:ext>
            </a:extLst>
          </p:cNvPr>
          <p:cNvCxnSpPr>
            <a:endCxn id="17" idx="4"/>
          </p:cNvCxnSpPr>
          <p:nvPr/>
        </p:nvCxnSpPr>
        <p:spPr>
          <a:xfrm>
            <a:off x="6077147" y="2403979"/>
            <a:ext cx="10279" cy="315825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1">
            <a:extLst>
              <a:ext uri="{FF2B5EF4-FFF2-40B4-BE49-F238E27FC236}">
                <a16:creationId xmlns="" xmlns:a16="http://schemas.microsoft.com/office/drawing/2014/main" id="{47A7D286-1670-4045-BFE4-B0FDBC9D89B4}"/>
              </a:ext>
            </a:extLst>
          </p:cNvPr>
          <p:cNvCxnSpPr/>
          <p:nvPr/>
        </p:nvCxnSpPr>
        <p:spPr>
          <a:xfrm flipH="1">
            <a:off x="4757396" y="3176977"/>
            <a:ext cx="2648931" cy="155542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4">
            <a:extLst>
              <a:ext uri="{FF2B5EF4-FFF2-40B4-BE49-F238E27FC236}">
                <a16:creationId xmlns="" xmlns:a16="http://schemas.microsoft.com/office/drawing/2014/main" id="{B8486A6A-769B-4590-96AD-89CEDDF449E2}"/>
              </a:ext>
            </a:extLst>
          </p:cNvPr>
          <p:cNvSpPr/>
          <p:nvPr/>
        </p:nvSpPr>
        <p:spPr>
          <a:xfrm>
            <a:off x="5451067" y="3316547"/>
            <a:ext cx="1272716" cy="12727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Donut 15">
            <a:extLst>
              <a:ext uri="{FF2B5EF4-FFF2-40B4-BE49-F238E27FC236}">
                <a16:creationId xmlns="" xmlns:a16="http://schemas.microsoft.com/office/drawing/2014/main" id="{A1D80E65-8BDD-41D7-8BF2-93F73C3BBAFA}"/>
              </a:ext>
            </a:extLst>
          </p:cNvPr>
          <p:cNvSpPr/>
          <p:nvPr/>
        </p:nvSpPr>
        <p:spPr>
          <a:xfrm>
            <a:off x="4478097" y="2343577"/>
            <a:ext cx="3218656" cy="3218656"/>
          </a:xfrm>
          <a:prstGeom prst="donut">
            <a:avLst>
              <a:gd name="adj" fmla="val 448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8" name="Group 16">
            <a:extLst>
              <a:ext uri="{FF2B5EF4-FFF2-40B4-BE49-F238E27FC236}">
                <a16:creationId xmlns="" xmlns:a16="http://schemas.microsoft.com/office/drawing/2014/main" id="{BA104717-B490-4DB0-81D2-DD68E0A75393}"/>
              </a:ext>
            </a:extLst>
          </p:cNvPr>
          <p:cNvGrpSpPr/>
          <p:nvPr/>
        </p:nvGrpSpPr>
        <p:grpSpPr>
          <a:xfrm>
            <a:off x="4051495" y="1918679"/>
            <a:ext cx="4068452" cy="4068452"/>
            <a:chOff x="2527495" y="1880828"/>
            <a:chExt cx="4068452" cy="4068452"/>
          </a:xfrm>
        </p:grpSpPr>
        <p:sp>
          <p:nvSpPr>
            <p:cNvPr id="19" name="Block Arc 17">
              <a:extLst>
                <a:ext uri="{FF2B5EF4-FFF2-40B4-BE49-F238E27FC236}">
                  <a16:creationId xmlns="" xmlns:a16="http://schemas.microsoft.com/office/drawing/2014/main" id="{F9910F8E-D226-4CA1-A1C6-F43774A7002F}"/>
                </a:ext>
              </a:extLst>
            </p:cNvPr>
            <p:cNvSpPr/>
            <p:nvPr/>
          </p:nvSpPr>
          <p:spPr>
            <a:xfrm rot="19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Block Arc 18">
              <a:extLst>
                <a:ext uri="{FF2B5EF4-FFF2-40B4-BE49-F238E27FC236}">
                  <a16:creationId xmlns="" xmlns:a16="http://schemas.microsoft.com/office/drawing/2014/main" id="{A50FF15A-456D-4EF3-8BEE-28C0488381FE}"/>
                </a:ext>
              </a:extLst>
            </p:cNvPr>
            <p:cNvSpPr/>
            <p:nvPr/>
          </p:nvSpPr>
          <p:spPr>
            <a:xfrm rot="163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Block Arc 19">
              <a:extLst>
                <a:ext uri="{FF2B5EF4-FFF2-40B4-BE49-F238E27FC236}">
                  <a16:creationId xmlns="" xmlns:a16="http://schemas.microsoft.com/office/drawing/2014/main" id="{66665F16-357E-4536-B2E1-E6C82B5336FB}"/>
                </a:ext>
              </a:extLst>
            </p:cNvPr>
            <p:cNvSpPr/>
            <p:nvPr/>
          </p:nvSpPr>
          <p:spPr>
            <a:xfrm rot="127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Block Arc 20">
              <a:extLst>
                <a:ext uri="{FF2B5EF4-FFF2-40B4-BE49-F238E27FC236}">
                  <a16:creationId xmlns="" xmlns:a16="http://schemas.microsoft.com/office/drawing/2014/main" id="{084D769B-31FD-4484-B9B0-D7FEA208C195}"/>
                </a:ext>
              </a:extLst>
            </p:cNvPr>
            <p:cNvSpPr/>
            <p:nvPr/>
          </p:nvSpPr>
          <p:spPr>
            <a:xfrm rot="91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Block Arc 21">
              <a:extLst>
                <a:ext uri="{FF2B5EF4-FFF2-40B4-BE49-F238E27FC236}">
                  <a16:creationId xmlns="" xmlns:a16="http://schemas.microsoft.com/office/drawing/2014/main" id="{12FF3314-B1A7-40DE-9578-C5995FD82C23}"/>
                </a:ext>
              </a:extLst>
            </p:cNvPr>
            <p:cNvSpPr/>
            <p:nvPr/>
          </p:nvSpPr>
          <p:spPr>
            <a:xfrm rot="55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Block Arc 22">
              <a:extLst>
                <a:ext uri="{FF2B5EF4-FFF2-40B4-BE49-F238E27FC236}">
                  <a16:creationId xmlns="" xmlns:a16="http://schemas.microsoft.com/office/drawing/2014/main" id="{CDA50885-B360-4844-B069-0643BD88A38F}"/>
                </a:ext>
              </a:extLst>
            </p:cNvPr>
            <p:cNvSpPr/>
            <p:nvPr/>
          </p:nvSpPr>
          <p:spPr>
            <a:xfrm rot="1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024FCDC-4F46-449E-967E-8F99CC2317D5}"/>
              </a:ext>
            </a:extLst>
          </p:cNvPr>
          <p:cNvSpPr txBox="1"/>
          <p:nvPr/>
        </p:nvSpPr>
        <p:spPr>
          <a:xfrm>
            <a:off x="7897767" y="1801683"/>
            <a:ext cx="2199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HR Managers</a:t>
            </a:r>
          </a:p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Recruitment Mangers</a:t>
            </a:r>
          </a:p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Payroll Management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D5270F3-CBED-4B4D-922F-A02AEA541059}"/>
              </a:ext>
            </a:extLst>
          </p:cNvPr>
          <p:cNvSpPr txBox="1"/>
          <p:nvPr/>
        </p:nvSpPr>
        <p:spPr>
          <a:xfrm>
            <a:off x="788400" y="3527828"/>
            <a:ext cx="2805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Managers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95BA24F-44B8-497A-9D7A-E2FBFA346629}"/>
              </a:ext>
            </a:extLst>
          </p:cNvPr>
          <p:cNvSpPr txBox="1"/>
          <p:nvPr/>
        </p:nvSpPr>
        <p:spPr>
          <a:xfrm>
            <a:off x="8587509" y="3527828"/>
            <a:ext cx="2805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 Teams</a:t>
            </a:r>
          </a:p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Global Data Warehouse Teams</a:t>
            </a:r>
          </a:p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COR Mapping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E57B315-05D9-42F5-B72F-2FBC9F2F82FE}"/>
              </a:ext>
            </a:extLst>
          </p:cNvPr>
          <p:cNvSpPr txBox="1"/>
          <p:nvPr/>
        </p:nvSpPr>
        <p:spPr>
          <a:xfrm>
            <a:off x="1373354" y="5197737"/>
            <a:ext cx="28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FP&amp;A Teams</a:t>
            </a:r>
          </a:p>
          <a:p>
            <a:pPr algn="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Accounting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735506C-7532-412C-B51A-3BC43D0F9498}"/>
              </a:ext>
            </a:extLst>
          </p:cNvPr>
          <p:cNvSpPr txBox="1"/>
          <p:nvPr/>
        </p:nvSpPr>
        <p:spPr>
          <a:xfrm>
            <a:off x="8200589" y="5336236"/>
            <a:ext cx="2805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Process Improvement Teams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Oval 21">
            <a:extLst>
              <a:ext uri="{FF2B5EF4-FFF2-40B4-BE49-F238E27FC236}">
                <a16:creationId xmlns="" xmlns:a16="http://schemas.microsoft.com/office/drawing/2014/main" id="{0E988129-5F1F-4580-9D78-C4D8DDF535AF}"/>
              </a:ext>
            </a:extLst>
          </p:cNvPr>
          <p:cNvSpPr>
            <a:spLocks noChangeAspect="1"/>
          </p:cNvSpPr>
          <p:nvPr/>
        </p:nvSpPr>
        <p:spPr>
          <a:xfrm>
            <a:off x="5840391" y="3696094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47994" y="2518688"/>
            <a:ext cx="132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Operations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232410" y="250708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HR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060499" y="379844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Quality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6898670" y="373683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IT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4907214" y="503691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Finance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365525" y="502642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PIPM</a:t>
            </a:r>
            <a:endParaRPr lang="en-US" b="1" dirty="0"/>
          </a:p>
        </p:txBody>
      </p:sp>
      <p:sp>
        <p:nvSpPr>
          <p:cNvPr id="51" name="Title 2"/>
          <p:cNvSpPr txBox="1">
            <a:spLocks/>
          </p:cNvSpPr>
          <p:nvPr/>
        </p:nvSpPr>
        <p:spPr>
          <a:xfrm>
            <a:off x="3821460" y="1758"/>
            <a:ext cx="4261399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Who </a:t>
            </a:r>
            <a:r>
              <a:rPr lang="en-US" dirty="0" smtClean="0">
                <a:latin typeface="Cooper Black" panose="0208090404030B020404" pitchFamily="18" charset="0"/>
              </a:rPr>
              <a:t>do we work with?</a:t>
            </a:r>
            <a:endParaRPr lang="bg-BG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2D5270F3-CBED-4B4D-922F-A02AEA541059}"/>
              </a:ext>
            </a:extLst>
          </p:cNvPr>
          <p:cNvSpPr txBox="1"/>
          <p:nvPr/>
        </p:nvSpPr>
        <p:spPr>
          <a:xfrm>
            <a:off x="1254953" y="1817979"/>
            <a:ext cx="2805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Country Managers </a:t>
            </a:r>
          </a:p>
          <a:p>
            <a:pPr algn="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Site Directors </a:t>
            </a:r>
          </a:p>
          <a:p>
            <a:pPr algn="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Operations Managers</a:t>
            </a:r>
          </a:p>
          <a:p>
            <a:pPr algn="r"/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WFM Teams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0800000">
            <a:off x="5652884" y="3527828"/>
            <a:ext cx="875164" cy="765268"/>
          </a:xfrm>
          <a:prstGeom prst="rect">
            <a:avLst/>
          </a:prstGeom>
          <a:noFill/>
        </p:spPr>
        <p:txBody>
          <a:bodyPr wrap="none" rtlCol="0">
            <a:prstTxWarp prst="textCircle">
              <a:avLst>
                <a:gd name="adj" fmla="val 14316"/>
              </a:avLst>
            </a:prstTxWarp>
            <a:spAutoFit/>
          </a:bodyPr>
          <a:lstStyle/>
          <a:p>
            <a:r>
              <a:rPr lang="en-US" sz="1600" b="1" dirty="0" smtClean="0"/>
              <a:t> </a:t>
            </a:r>
            <a:r>
              <a:rPr lang="en-US" b="1" dirty="0" smtClean="0"/>
              <a:t>REPORTING 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5715811" y="4207409"/>
            <a:ext cx="749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6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4000">
              <a:schemeClr val="accent1">
                <a:alpha val="73000"/>
                <a:lumMod val="46000"/>
                <a:lumOff val="54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-24680" y="188640"/>
            <a:ext cx="4943873" cy="52322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report centralization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72807" y="188640"/>
            <a:ext cx="4943873" cy="52322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 report centralization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0" y="4149080"/>
            <a:ext cx="6023990" cy="2708920"/>
          </a:xfrm>
          <a:prstGeom prst="wedgeRectCallout">
            <a:avLst>
              <a:gd name="adj1" fmla="val 23994"/>
              <a:gd name="adj2" fmla="val -45820"/>
            </a:avLst>
          </a:prstGeom>
          <a:solidFill>
            <a:srgbClr val="FFDB98"/>
          </a:solidFill>
          <a:ln w="28575">
            <a:solidFill>
              <a:srgbClr val="C00000"/>
            </a:solidFill>
          </a:ln>
          <a:effectLst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Cooper Black" panose="0208090404030B020404" pitchFamily="18" charset="0"/>
              </a:rPr>
              <a:t>Reporting handled locally by OMs/Analysts with no transparency and alignment between multi location clients </a:t>
            </a:r>
            <a:endParaRPr lang="en-US" sz="1100" dirty="0" smtClean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Cooper Black" panose="0208090404030B020404" pitchFamily="18" charset="0"/>
              </a:rPr>
              <a:t>Lack of proper process documentation and backup strategy in </a:t>
            </a:r>
            <a:r>
              <a:rPr lang="en-US" sz="1100" dirty="0" smtClean="0">
                <a:latin typeface="Cooper Black" panose="0208090404030B020404" pitchFamily="18" charset="0"/>
              </a:rPr>
              <a:t>place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Cooper Black" panose="0208090404030B020404" pitchFamily="18" charset="0"/>
              </a:rPr>
              <a:t>Reporting </a:t>
            </a:r>
            <a:r>
              <a:rPr lang="en-US" sz="1100" dirty="0" smtClean="0">
                <a:latin typeface="Cooper Black" panose="0208090404030B020404" pitchFamily="18" charset="0"/>
              </a:rPr>
              <a:t>concentrated </a:t>
            </a:r>
            <a:r>
              <a:rPr lang="en-US" sz="1100" dirty="0">
                <a:latin typeface="Cooper Black" panose="0208090404030B020404" pitchFamily="18" charset="0"/>
              </a:rPr>
              <a:t>in one person and completely relying on his knowledge </a:t>
            </a:r>
            <a:endParaRPr lang="en-US" sz="1100" dirty="0" smtClean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Cooper Black" panose="0208090404030B020404" pitchFamily="18" charset="0"/>
              </a:rPr>
              <a:t>Manual data gathering process due to lack of enough technical </a:t>
            </a:r>
            <a:r>
              <a:rPr lang="en-US" sz="1100" dirty="0" smtClean="0">
                <a:latin typeface="Cooper Black" panose="0208090404030B020404" pitchFamily="18" charset="0"/>
              </a:rPr>
              <a:t>understanding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Cooper Black" panose="0208090404030B020404" pitchFamily="18" charset="0"/>
              </a:rPr>
              <a:t>Reports consisting data only rather than </a:t>
            </a:r>
            <a:r>
              <a:rPr lang="en-US" sz="1100" dirty="0" smtClean="0">
                <a:latin typeface="Cooper Black" panose="0208090404030B020404" pitchFamily="18" charset="0"/>
              </a:rPr>
              <a:t>information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latin typeface="Cooper Black" panose="0208090404030B020404" pitchFamily="18" charset="0"/>
              </a:rPr>
              <a:t>Time consuming process of gathering information in one place from different regions and sources </a:t>
            </a:r>
            <a:endParaRPr lang="en-US" sz="1100" dirty="0" smtClean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100" dirty="0">
              <a:latin typeface="Cooper Black" panose="0208090404030B020404" pitchFamily="18" charset="0"/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6155666" y="4149080"/>
            <a:ext cx="6036334" cy="2708920"/>
          </a:xfrm>
          <a:prstGeom prst="wedgeRectCallout">
            <a:avLst>
              <a:gd name="adj1" fmla="val 24758"/>
              <a:gd name="adj2" fmla="val -49372"/>
            </a:avLst>
          </a:prstGeom>
          <a:solidFill>
            <a:srgbClr val="FFDB98"/>
          </a:solidFill>
          <a:ln w="28575">
            <a:solidFill>
              <a:srgbClr val="C00000"/>
            </a:solidFill>
          </a:ln>
          <a:effectLst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Centralized </a:t>
            </a:r>
            <a:r>
              <a:rPr lang="en-US" sz="1100" dirty="0">
                <a:solidFill>
                  <a:schemeClr val="tx1"/>
                </a:solidFill>
                <a:latin typeface="Cooper Black" panose="0208090404030B020404" pitchFamily="18" charset="0"/>
              </a:rPr>
              <a:t>team overseeing multi-site </a:t>
            </a:r>
            <a:r>
              <a:rPr lang="en-US" sz="11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reporting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solidFill>
                  <a:schemeClr val="tx1"/>
                </a:solidFill>
                <a:latin typeface="Cooper Black" panose="0208090404030B020404" pitchFamily="18" charset="0"/>
              </a:rPr>
              <a:t>Proper documentation and working instructions allowing easier handover process and backup to guarantee business </a:t>
            </a:r>
            <a:r>
              <a:rPr lang="en-US" sz="11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continuity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Team with similar </a:t>
            </a:r>
            <a:r>
              <a:rPr lang="en-US" sz="1100" dirty="0">
                <a:solidFill>
                  <a:schemeClr val="tx1"/>
                </a:solidFill>
                <a:latin typeface="Cooper Black" panose="0208090404030B020404" pitchFamily="18" charset="0"/>
              </a:rPr>
              <a:t>skill set and </a:t>
            </a:r>
            <a:r>
              <a:rPr lang="en-US" sz="11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knowledge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solidFill>
                  <a:schemeClr val="tx1"/>
                </a:solidFill>
                <a:latin typeface="Cooper Black" panose="0208090404030B020404" pitchFamily="18" charset="0"/>
              </a:rPr>
              <a:t>SQL Server integration resulting in more optimal data structure, larger capacity, less execution time and better data </a:t>
            </a:r>
            <a:r>
              <a:rPr lang="en-US" sz="11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integrity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solidFill>
                  <a:schemeClr val="tx1"/>
                </a:solidFill>
                <a:latin typeface="Cooper Black" panose="0208090404030B020404" pitchFamily="18" charset="0"/>
              </a:rPr>
              <a:t>Repetitive reporting tasks are offloaded from ops teams and automations are put in </a:t>
            </a:r>
            <a:r>
              <a:rPr lang="en-US" sz="11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place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solidFill>
                  <a:schemeClr val="tx1"/>
                </a:solidFill>
                <a:latin typeface="Cooper Black" panose="0208090404030B020404" pitchFamily="18" charset="0"/>
              </a:rPr>
              <a:t>Continuous alignment between centralized units and local </a:t>
            </a:r>
            <a:r>
              <a:rPr lang="en-US" sz="11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teams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solidFill>
                  <a:schemeClr val="tx1"/>
                </a:solidFill>
                <a:latin typeface="Cooper Black" panose="0208090404030B020404" pitchFamily="18" charset="0"/>
              </a:rPr>
              <a:t>Applied best reporting practices leading to better turnaround to client requests and proper data </a:t>
            </a:r>
            <a:r>
              <a:rPr lang="en-US" sz="1100" dirty="0" smtClean="0">
                <a:solidFill>
                  <a:schemeClr val="tx1"/>
                </a:solidFill>
                <a:latin typeface="Cooper Black" panose="0208090404030B020404" pitchFamily="18" charset="0"/>
              </a:rPr>
              <a:t>setup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solidFill>
                  <a:schemeClr val="tx1"/>
                </a:solidFill>
                <a:latin typeface="Cooper Black" panose="0208090404030B020404" pitchFamily="18" charset="0"/>
              </a:rPr>
              <a:t>Easy to use dashboards and possibility to slice and dice the data in a couple of clicks </a:t>
            </a:r>
            <a:endParaRPr lang="en-US" sz="1100" dirty="0" smtClean="0">
              <a:solidFill>
                <a:schemeClr val="tx1"/>
              </a:solidFill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dirty="0">
                <a:solidFill>
                  <a:schemeClr val="tx1"/>
                </a:solidFill>
                <a:latin typeface="Cooper Black" panose="0208090404030B020404" pitchFamily="18" charset="0"/>
              </a:rPr>
              <a:t>Technical expertise shared between the team members, applying the most appropriate solution to the specific client requirements</a:t>
            </a:r>
            <a:endParaRPr lang="en-US" sz="1100" dirty="0" smtClean="0">
              <a:solidFill>
                <a:schemeClr val="tx1"/>
              </a:solidFill>
              <a:latin typeface="Cooper Black" panose="0208090404030B0204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5" y="826386"/>
            <a:ext cx="5892314" cy="3368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2410"/>
            <a:ext cx="5879976" cy="3306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9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953" cy="6858000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0" y="1873216"/>
            <a:ext cx="4758895" cy="3572008"/>
          </a:xfrm>
          <a:prstGeom prst="wedgeRectCallout">
            <a:avLst>
              <a:gd name="adj1" fmla="val 59039"/>
              <a:gd name="adj2" fmla="val -35969"/>
            </a:avLst>
          </a:prstGeom>
          <a:solidFill>
            <a:srgbClr val="FFDB98"/>
          </a:solidFill>
          <a:ln w="28575">
            <a:solidFill>
              <a:srgbClr val="C00000"/>
            </a:solidFill>
          </a:ln>
          <a:effectLst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3352" y="2484422"/>
            <a:ext cx="42227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 smtClean="0">
                <a:latin typeface="Cooper Black" panose="0208090404030B020404" pitchFamily="18" charset="0"/>
              </a:rPr>
              <a:t>   Site </a:t>
            </a:r>
            <a:r>
              <a:rPr lang="en-US" sz="1600" dirty="0">
                <a:latin typeface="Cooper Black" panose="0208090404030B020404" pitchFamily="18" charset="0"/>
              </a:rPr>
              <a:t>tracker </a:t>
            </a:r>
            <a:r>
              <a:rPr lang="en-US" sz="1600" dirty="0" smtClean="0">
                <a:latin typeface="Cooper Black" panose="0208090404030B020404" pitchFamily="18" charset="0"/>
              </a:rPr>
              <a:t>is a one stop shop report for the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site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performance </a:t>
            </a:r>
            <a:r>
              <a:rPr lang="en-US" sz="1600" dirty="0">
                <a:latin typeface="Cooper Black" panose="0208090404030B020404" pitchFamily="18" charset="0"/>
              </a:rPr>
              <a:t>against </a:t>
            </a:r>
            <a:r>
              <a:rPr lang="en-US" sz="1600" dirty="0" smtClean="0">
                <a:latin typeface="Cooper Black" panose="0208090404030B020404" pitchFamily="18" charset="0"/>
              </a:rPr>
              <a:t>targets including:</a:t>
            </a:r>
            <a:endParaRPr lang="en-US" sz="1600" dirty="0">
              <a:latin typeface="Cooper Black" panose="0208090404030B0204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Visualizations </a:t>
            </a:r>
            <a:r>
              <a:rPr lang="en-US" sz="1600" dirty="0">
                <a:latin typeface="Cooper Black" panose="0208090404030B020404" pitchFamily="18" charset="0"/>
              </a:rPr>
              <a:t>of various metrics such as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trends</a:t>
            </a:r>
            <a:r>
              <a:rPr lang="en-US" sz="1600" dirty="0">
                <a:latin typeface="Cooper Black" panose="0208090404030B020404" pitchFamily="18" charset="0"/>
              </a:rPr>
              <a:t> related to the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Absenteeism</a:t>
            </a:r>
            <a:r>
              <a:rPr lang="en-US" sz="1600" dirty="0" smtClean="0">
                <a:latin typeface="Cooper Black" panose="0208090404030B020404" pitchFamily="18" charset="0"/>
              </a:rPr>
              <a:t> ,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A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ttrition</a:t>
            </a:r>
            <a:r>
              <a:rPr lang="en-US" sz="1600" dirty="0" smtClean="0">
                <a:latin typeface="Cooper Black" panose="0208090404030B020404" pitchFamily="18" charset="0"/>
              </a:rPr>
              <a:t> </a:t>
            </a:r>
            <a:r>
              <a:rPr lang="en-US" sz="1600" dirty="0">
                <a:latin typeface="Cooper Black" panose="0208090404030B020404" pitchFamily="18" charset="0"/>
              </a:rPr>
              <a:t>and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CMSR</a:t>
            </a:r>
            <a:r>
              <a:rPr lang="en-US" sz="1600" dirty="0">
                <a:latin typeface="Cooper Black" panose="0208090404030B020404" pitchFamily="18" charset="0"/>
              </a:rPr>
              <a:t> </a:t>
            </a:r>
            <a:endParaRPr lang="en-US" sz="1600" dirty="0" smtClean="0">
              <a:latin typeface="Cooper Black" panose="0208090404030B0204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YTD</a:t>
            </a:r>
            <a:r>
              <a:rPr lang="en-US" sz="1600" dirty="0" smtClean="0">
                <a:latin typeface="Cooper Black" panose="0208090404030B020404" pitchFamily="18" charset="0"/>
              </a:rPr>
              <a:t> trends of the various clients’ and sites’ metrics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Ready to use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charts</a:t>
            </a:r>
            <a:r>
              <a:rPr lang="en-US" sz="1600" dirty="0" smtClean="0">
                <a:latin typeface="Cooper Black" panose="0208090404030B020404" pitchFamily="18" charset="0"/>
              </a:rPr>
              <a:t> for MBR and QBR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presentations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4431" y="1913236"/>
            <a:ext cx="2112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Tracker</a:t>
            </a:r>
          </a:p>
        </p:txBody>
      </p:sp>
      <p:pic>
        <p:nvPicPr>
          <p:cNvPr id="9" name="Picture 4" descr="C:\Users\user\Downloads\sitetrack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72" y="1755402"/>
            <a:ext cx="6336704" cy="227722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0024" y1="52444" x2="60849" y2="51778"/>
                        <a14:foregroundMark x1="78066" y1="51333" x2="84316" y2="60444"/>
                        <a14:foregroundMark x1="57075" y1="56667" x2="59670" y2="52444"/>
                        <a14:foregroundMark x1="67571" y1="55111" x2="68278" y2="56444"/>
                        <a14:foregroundMark x1="67099" y1="54889" x2="67099" y2="54889"/>
                        <a14:foregroundMark x1="67335" y1="55111" x2="67335" y2="55111"/>
                        <a14:backgroundMark x1="60142" y1="52000" x2="61557" y2="51111"/>
                        <a14:backgroundMark x1="62146" y1="52000" x2="62854" y2="54444"/>
                        <a14:backgroundMark x1="3892" y1="49111" x2="3892" y2="49111"/>
                        <a14:backgroundMark x1="5896" y1="50444" x2="5896" y2="50444"/>
                        <a14:backgroundMark x1="60024" y1="51778" x2="50236" y2="58889"/>
                        <a14:backgroundMark x1="50354" y1="58889" x2="50236" y2="49778"/>
                        <a14:backgroundMark x1="50118" y1="50000" x2="60731" y2="51333"/>
                        <a14:backgroundMark x1="50118" y1="58889" x2="57075" y2="55778"/>
                        <a14:backgroundMark x1="78184" y1="50667" x2="88208" y2="64000"/>
                        <a14:backgroundMark x1="68042" y1="54889" x2="69458" y2="57778"/>
                        <a14:backgroundMark x1="69693" y1="58222" x2="71934" y2="54444"/>
                        <a14:backgroundMark x1="75000" y1="51556" x2="75590" y2="52444"/>
                        <a14:backgroundMark x1="75708" y1="52444" x2="76887" y2="50667"/>
                        <a14:backgroundMark x1="62146" y1="52222" x2="61203" y2="51111"/>
                        <a14:backgroundMark x1="67217" y1="54667" x2="67925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95" t="34250" r="9083" b="1701"/>
          <a:stretch/>
        </p:blipFill>
        <p:spPr>
          <a:xfrm>
            <a:off x="5068872" y="2348880"/>
            <a:ext cx="5976664" cy="4392488"/>
          </a:xfrm>
          <a:prstGeom prst="rect">
            <a:avLst/>
          </a:prstGeom>
        </p:spPr>
      </p:pic>
      <p:pic>
        <p:nvPicPr>
          <p:cNvPr id="12" name="Picture 3" descr="C:\Users\user\Downloads\CMS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364" y="102433"/>
            <a:ext cx="4349120" cy="177078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8459924" y="1892094"/>
            <a:ext cx="12340" cy="2115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31138" y="161626"/>
            <a:ext cx="4943873" cy="64633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Reports</a:t>
            </a:r>
          </a:p>
        </p:txBody>
      </p:sp>
    </p:spTree>
    <p:extLst>
      <p:ext uri="{BB962C8B-B14F-4D97-AF65-F5344CB8AC3E}">
        <p14:creationId xmlns:p14="http://schemas.microsoft.com/office/powerpoint/2010/main" val="9912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sp>
        <p:nvSpPr>
          <p:cNvPr id="16" name="Rectangular Callout 15"/>
          <p:cNvSpPr/>
          <p:nvPr/>
        </p:nvSpPr>
        <p:spPr>
          <a:xfrm>
            <a:off x="76676" y="1477635"/>
            <a:ext cx="4145238" cy="3175502"/>
          </a:xfrm>
          <a:prstGeom prst="wedgeRectCallout">
            <a:avLst>
              <a:gd name="adj1" fmla="val 49666"/>
              <a:gd name="adj2" fmla="val 16405"/>
            </a:avLst>
          </a:prstGeom>
          <a:solidFill>
            <a:srgbClr val="FFDB98"/>
          </a:solidFill>
          <a:ln w="28575">
            <a:solidFill>
              <a:srgbClr val="C00000"/>
            </a:solidFill>
          </a:ln>
          <a:effectLst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119" y="2302153"/>
            <a:ext cx="4156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The reporting team can help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gather</a:t>
            </a:r>
            <a:r>
              <a:rPr lang="en-US" sz="1600" dirty="0" smtClean="0">
                <a:latin typeface="Cooper Black" panose="0208090404030B020404" pitchFamily="18" charset="0"/>
              </a:rPr>
              <a:t> and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transform</a:t>
            </a:r>
            <a:r>
              <a:rPr lang="en-US" sz="1600" dirty="0" smtClean="0">
                <a:latin typeface="Cooper Black" panose="0208090404030B020404" pitchFamily="18" charset="0"/>
              </a:rPr>
              <a:t> the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raw data </a:t>
            </a:r>
            <a:r>
              <a:rPr lang="en-US" sz="1600" dirty="0" smtClean="0">
                <a:latin typeface="Cooper Black" panose="0208090404030B020404" pitchFamily="18" charset="0"/>
              </a:rPr>
              <a:t>to meaningful information applying various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validations</a:t>
            </a:r>
            <a:r>
              <a:rPr lang="en-US" sz="1600" dirty="0" smtClean="0">
                <a:latin typeface="Cooper Black" panose="0208090404030B020404" pitchFamily="18" charset="0"/>
              </a:rPr>
              <a:t> checks to ensure invoice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accuracy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Automation </a:t>
            </a:r>
            <a:r>
              <a:rPr lang="en-US" sz="1600" dirty="0" smtClean="0">
                <a:latin typeface="Cooper Black" panose="0208090404030B020404" pitchFamily="18" charset="0"/>
              </a:rPr>
              <a:t>of the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end to end </a:t>
            </a:r>
            <a:r>
              <a:rPr lang="en-US" sz="1600" dirty="0" smtClean="0">
                <a:latin typeface="Cooper Black" panose="0208090404030B020404" pitchFamily="18" charset="0"/>
              </a:rPr>
              <a:t>process of invoicing preparation ensuring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quicker completions </a:t>
            </a:r>
            <a:r>
              <a:rPr lang="en-US" sz="1600" dirty="0" smtClean="0">
                <a:latin typeface="Cooper Black" panose="0208090404030B020404" pitchFamily="18" charset="0"/>
              </a:rPr>
              <a:t>to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meet deadlines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latin typeface="Cooper Black" panose="0208090404030B0204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3240" y="1471156"/>
            <a:ext cx="3605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Invoicing Data Automation and Validation</a:t>
            </a:r>
            <a:endParaRPr lang="en-US" sz="20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1138" y="161626"/>
            <a:ext cx="4943873" cy="64633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Reports</a:t>
            </a:r>
          </a:p>
        </p:txBody>
      </p:sp>
    </p:spTree>
    <p:extLst>
      <p:ext uri="{BB962C8B-B14F-4D97-AF65-F5344CB8AC3E}">
        <p14:creationId xmlns:p14="http://schemas.microsoft.com/office/powerpoint/2010/main" val="1655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12192000" cy="6858001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62466" y="1503544"/>
            <a:ext cx="4033636" cy="4373728"/>
          </a:xfrm>
          <a:prstGeom prst="wedgeRectCallout">
            <a:avLst>
              <a:gd name="adj1" fmla="val 64356"/>
              <a:gd name="adj2" fmla="val -8465"/>
            </a:avLst>
          </a:prstGeom>
          <a:solidFill>
            <a:srgbClr val="FFDB98"/>
          </a:solidFill>
          <a:ln w="28575">
            <a:solidFill>
              <a:srgbClr val="C00000"/>
            </a:solidFill>
          </a:ln>
          <a:effectLst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478" y="1954575"/>
            <a:ext cx="38749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 smtClean="0">
              <a:solidFill>
                <a:srgbClr val="FF0000"/>
              </a:solidFill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Cooper Black" panose="0208090404030B020404" pitchFamily="18" charset="0"/>
              </a:rPr>
              <a:t>A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consolidated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report </a:t>
            </a:r>
            <a:r>
              <a:rPr lang="en-US" sz="1600" dirty="0" smtClean="0">
                <a:latin typeface="Cooper Black" panose="0208090404030B020404" pitchFamily="18" charset="0"/>
              </a:rPr>
              <a:t>across multiple sites holding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all</a:t>
            </a:r>
            <a:r>
              <a:rPr lang="en-US" sz="1600" dirty="0" smtClean="0">
                <a:latin typeface="Cooper Black" panose="0208090404030B020404" pitchFamily="18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key</a:t>
            </a:r>
            <a:r>
              <a:rPr lang="en-US" sz="1600" dirty="0" smtClean="0">
                <a:latin typeface="Cooper Black" panose="0208090404030B020404" pitchFamily="18" charset="0"/>
              </a:rPr>
              <a:t> telephony reporting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metrics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     (AHT, SLA, </a:t>
            </a:r>
            <a:r>
              <a:rPr lang="en-US" sz="1600" dirty="0" err="1" smtClean="0">
                <a:solidFill>
                  <a:srgbClr val="FF0000"/>
                </a:solidFill>
                <a:latin typeface="Cooper Black" panose="0208090404030B020404" pitchFamily="18" charset="0"/>
              </a:rPr>
              <a:t>Abn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. Rate)</a:t>
            </a:r>
            <a:endParaRPr lang="en-US" sz="1600" dirty="0">
              <a:solidFill>
                <a:srgbClr val="FF0000"/>
              </a:solidFill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 smtClean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Several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views</a:t>
            </a:r>
            <a:r>
              <a:rPr lang="en-US" sz="1600" dirty="0" smtClean="0">
                <a:latin typeface="Cooper Black" panose="0208090404030B020404" pitchFamily="18" charset="0"/>
              </a:rPr>
              <a:t> are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available</a:t>
            </a:r>
            <a:r>
              <a:rPr lang="en-US" sz="1600" dirty="0" smtClean="0">
                <a:latin typeface="Cooper Black" panose="0208090404030B020404" pitchFamily="18" charset="0"/>
              </a:rPr>
              <a:t> to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help</a:t>
            </a:r>
            <a:r>
              <a:rPr lang="en-US" sz="1600" dirty="0" smtClean="0">
                <a:latin typeface="Cooper Black" panose="0208090404030B020404" pitchFamily="18" charset="0"/>
              </a:rPr>
              <a:t> you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analyze</a:t>
            </a:r>
            <a:r>
              <a:rPr lang="en-US" sz="1600" dirty="0" smtClean="0">
                <a:latin typeface="Cooper Black" panose="0208090404030B020404" pitchFamily="18" charset="0"/>
              </a:rPr>
              <a:t> your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workload</a:t>
            </a:r>
            <a:r>
              <a:rPr lang="bg-BG" sz="1600" dirty="0" smtClean="0">
                <a:latin typeface="Cooper Black" panose="0208090404030B020404" pitchFamily="18" charset="0"/>
              </a:rPr>
              <a:t>:</a:t>
            </a:r>
            <a:r>
              <a:rPr lang="en-US" sz="1600" dirty="0" smtClean="0">
                <a:latin typeface="Cooper Black" panose="0208090404030B020404" pitchFamily="18" charset="0"/>
              </a:rPr>
              <a:t> by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Client</a:t>
            </a:r>
            <a:r>
              <a:rPr lang="en-US" sz="1600" dirty="0" smtClean="0">
                <a:latin typeface="Cooper Black" panose="0208090404030B020404" pitchFamily="18" charset="0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Skill </a:t>
            </a:r>
            <a:r>
              <a:rPr lang="en-US" sz="1600" dirty="0" smtClean="0">
                <a:latin typeface="Cooper Black" panose="0208090404030B020404" pitchFamily="18" charset="0"/>
              </a:rPr>
              <a:t>and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Agent</a:t>
            </a:r>
            <a:r>
              <a:rPr lang="en-US" sz="1600" dirty="0" smtClean="0">
                <a:latin typeface="Cooper Black" panose="0208090404030B020404" pitchFamily="18" charset="0"/>
              </a:rPr>
              <a:t> for daily/weekly/monthly/ quarterly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time</a:t>
            </a:r>
            <a:r>
              <a:rPr lang="en-US" sz="1600" dirty="0" smtClean="0">
                <a:latin typeface="Cooper Black" panose="0208090404030B020404" pitchFamily="18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period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latin typeface="Cooper Black" panose="0208090404030B0204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Cooper Black" panose="0208090404030B020404" pitchFamily="18" charset="0"/>
              </a:rPr>
              <a:t>Highlight </a:t>
            </a:r>
            <a:r>
              <a:rPr lang="en-US" sz="16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Top/Low </a:t>
            </a:r>
            <a:r>
              <a:rPr lang="en-US" sz="1600" dirty="0">
                <a:solidFill>
                  <a:srgbClr val="FF0000"/>
                </a:solidFill>
                <a:latin typeface="Cooper Black" panose="0208090404030B020404" pitchFamily="18" charset="0"/>
              </a:rPr>
              <a:t>10</a:t>
            </a:r>
            <a:r>
              <a:rPr lang="en-US" sz="1600" dirty="0">
                <a:latin typeface="Cooper Black" panose="0208090404030B020404" pitchFamily="18" charset="0"/>
              </a:rPr>
              <a:t> </a:t>
            </a:r>
            <a:r>
              <a:rPr lang="en-US" sz="1600" dirty="0" smtClean="0">
                <a:latin typeface="Cooper Black" panose="0208090404030B020404" pitchFamily="18" charset="0"/>
              </a:rPr>
              <a:t>agents </a:t>
            </a:r>
            <a:r>
              <a:rPr lang="en-US" sz="1600" dirty="0">
                <a:latin typeface="Cooper Black" panose="0208090404030B020404" pitchFamily="18" charset="0"/>
              </a:rPr>
              <a:t>performance based on chosen </a:t>
            </a:r>
            <a:r>
              <a:rPr lang="en-US" sz="1600" dirty="0" smtClean="0">
                <a:latin typeface="Cooper Black" panose="0208090404030B020404" pitchFamily="18" charset="0"/>
              </a:rPr>
              <a:t>criteria</a:t>
            </a:r>
            <a:endParaRPr lang="en-US" sz="1600" dirty="0">
              <a:latin typeface="Cooper Black" panose="0208090404030B0204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384" y="1498227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Telephony Dashboard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3518" y="117679"/>
            <a:ext cx="4943873" cy="64633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Campaign Reports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076" y="1027068"/>
            <a:ext cx="6839950" cy="3050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0024" y1="52444" x2="60849" y2="51778"/>
                        <a14:foregroundMark x1="78066" y1="51333" x2="84316" y2="60444"/>
                        <a14:foregroundMark x1="57075" y1="56667" x2="59670" y2="52444"/>
                        <a14:foregroundMark x1="67571" y1="55111" x2="68278" y2="56444"/>
                        <a14:foregroundMark x1="67099" y1="54889" x2="67099" y2="54889"/>
                        <a14:foregroundMark x1="67335" y1="55111" x2="67335" y2="55111"/>
                        <a14:backgroundMark x1="60142" y1="52000" x2="61557" y2="51111"/>
                        <a14:backgroundMark x1="62146" y1="52000" x2="62854" y2="54444"/>
                        <a14:backgroundMark x1="3892" y1="49111" x2="3892" y2="49111"/>
                        <a14:backgroundMark x1="5896" y1="50444" x2="5896" y2="50444"/>
                        <a14:backgroundMark x1="60024" y1="51778" x2="50236" y2="58889"/>
                        <a14:backgroundMark x1="50354" y1="58889" x2="50236" y2="49778"/>
                        <a14:backgroundMark x1="50118" y1="50000" x2="60731" y2="51333"/>
                        <a14:backgroundMark x1="50118" y1="58889" x2="57075" y2="55778"/>
                        <a14:backgroundMark x1="78184" y1="50667" x2="88208" y2="64000"/>
                        <a14:backgroundMark x1="68042" y1="54889" x2="69458" y2="57778"/>
                        <a14:backgroundMark x1="69693" y1="58222" x2="71934" y2="54444"/>
                        <a14:backgroundMark x1="75000" y1="51556" x2="75590" y2="52444"/>
                        <a14:backgroundMark x1="75708" y1="52444" x2="76887" y2="50667"/>
                        <a14:backgroundMark x1="62146" y1="52222" x2="61203" y2="51111"/>
                        <a14:backgroundMark x1="67217" y1="54667" x2="67925" y2="5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95" t="34250" r="9083" b="1701"/>
          <a:stretch/>
        </p:blipFill>
        <p:spPr>
          <a:xfrm>
            <a:off x="5087888" y="2348880"/>
            <a:ext cx="597666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Slide">
  <a:themeElements>
    <a:clrScheme name="Personnalisée 6">
      <a:dk1>
        <a:srgbClr val="333132"/>
      </a:dk1>
      <a:lt1>
        <a:sysClr val="window" lastClr="FFFFFF"/>
      </a:lt1>
      <a:dk2>
        <a:srgbClr val="37393C"/>
      </a:dk2>
      <a:lt2>
        <a:srgbClr val="E6E7E8"/>
      </a:lt2>
      <a:accent1>
        <a:srgbClr val="CA006C"/>
      </a:accent1>
      <a:accent2>
        <a:srgbClr val="662D7A"/>
      </a:accent2>
      <a:accent3>
        <a:srgbClr val="F3901D"/>
      </a:accent3>
      <a:accent4>
        <a:srgbClr val="FFC425"/>
      </a:accent4>
      <a:accent5>
        <a:srgbClr val="E31837"/>
      </a:accent5>
      <a:accent6>
        <a:srgbClr val="8DC63F"/>
      </a:accent6>
      <a:hlink>
        <a:srgbClr val="00B294"/>
      </a:hlink>
      <a:folHlink>
        <a:srgbClr val="13B5EA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ster Slide">
  <a:themeElements>
    <a:clrScheme name="Personnalisée 6">
      <a:dk1>
        <a:srgbClr val="333132"/>
      </a:dk1>
      <a:lt1>
        <a:sysClr val="window" lastClr="FFFFFF"/>
      </a:lt1>
      <a:dk2>
        <a:srgbClr val="37393C"/>
      </a:dk2>
      <a:lt2>
        <a:srgbClr val="E6E7E8"/>
      </a:lt2>
      <a:accent1>
        <a:srgbClr val="CA006C"/>
      </a:accent1>
      <a:accent2>
        <a:srgbClr val="662D7A"/>
      </a:accent2>
      <a:accent3>
        <a:srgbClr val="F3901D"/>
      </a:accent3>
      <a:accent4>
        <a:srgbClr val="FFC425"/>
      </a:accent4>
      <a:accent5>
        <a:srgbClr val="E31837"/>
      </a:accent5>
      <a:accent6>
        <a:srgbClr val="8DC63F"/>
      </a:accent6>
      <a:hlink>
        <a:srgbClr val="00B294"/>
      </a:hlink>
      <a:folHlink>
        <a:srgbClr val="13B5EA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3280</TotalTime>
  <Words>842</Words>
  <Application>Microsoft Office PowerPoint</Application>
  <PresentationFormat>Widescreen</PresentationFormat>
  <Paragraphs>163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Century</vt:lpstr>
      <vt:lpstr>Cooper Black</vt:lpstr>
      <vt:lpstr>Wingdings</vt:lpstr>
      <vt:lpstr>Wingdings 3</vt:lpstr>
      <vt:lpstr>Office Theme</vt:lpstr>
      <vt:lpstr>Master Slide</vt:lpstr>
      <vt:lpstr>1_Master Slide</vt:lpstr>
      <vt:lpstr>  Centralized Reporting Team?</vt:lpstr>
      <vt:lpstr>PowerPoint Presentation</vt:lpstr>
      <vt:lpstr>PowerPoint Presentation</vt:lpstr>
      <vt:lpstr>What We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Georgi Tsatsev</cp:lastModifiedBy>
  <cp:revision>227</cp:revision>
  <dcterms:created xsi:type="dcterms:W3CDTF">2018-05-07T08:26:26Z</dcterms:created>
  <dcterms:modified xsi:type="dcterms:W3CDTF">2019-08-12T07:19:08Z</dcterms:modified>
</cp:coreProperties>
</file>